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906000" cy="6858000" type="A4"/>
  <p:notesSz cx="6858000" cy="9144000"/>
  <p:defaultTextStyle>
    <a:lvl1pPr marL="0" lvl="0" algn="l" defTabSz="957580">
      <a:defRPr sz="1900" kern="1200">
        <a:solidFill>
          <a:schemeClr val="tx1"/>
        </a:solidFill>
        <a:latin typeface="Calibri"/>
        <a:ea typeface="宋体"/>
      </a:defRPr>
    </a:lvl1pPr>
    <a:lvl2pPr marL="478790" lvl="1" algn="l" defTabSz="957580">
      <a:defRPr sz="1900" kern="1200">
        <a:solidFill>
          <a:schemeClr val="tx1"/>
        </a:solidFill>
        <a:latin typeface="Calibri"/>
        <a:ea typeface="宋体"/>
      </a:defRPr>
    </a:lvl2pPr>
    <a:lvl3pPr marL="957580" lvl="2" algn="l" defTabSz="957580">
      <a:defRPr sz="1900" kern="1200">
        <a:solidFill>
          <a:schemeClr val="tx1"/>
        </a:solidFill>
        <a:latin typeface="Calibri"/>
        <a:ea typeface="宋体"/>
      </a:defRPr>
    </a:lvl3pPr>
    <a:lvl4pPr marL="1436370" lvl="3" algn="l" defTabSz="957580">
      <a:defRPr sz="1900" kern="1200">
        <a:solidFill>
          <a:schemeClr val="tx1"/>
        </a:solidFill>
        <a:latin typeface="Calibri"/>
        <a:ea typeface="宋体"/>
      </a:defRPr>
    </a:lvl4pPr>
    <a:lvl5pPr marL="1915795" lvl="4" algn="l" defTabSz="957580">
      <a:defRPr sz="1900" kern="1200">
        <a:solidFill>
          <a:schemeClr val="tx1"/>
        </a:solidFill>
        <a:latin typeface="Calibri"/>
        <a:ea typeface="宋体"/>
      </a:defRPr>
    </a:lvl5pPr>
    <a:lvl6pPr marL="2394585" lvl="5" algn="l" defTabSz="957580">
      <a:defRPr sz="1900" kern="1200">
        <a:solidFill>
          <a:schemeClr val="tx1"/>
        </a:solidFill>
        <a:latin typeface="Calibri"/>
        <a:ea typeface="宋体"/>
      </a:defRPr>
    </a:lvl6pPr>
    <a:lvl7pPr marL="2873375" lvl="6" algn="l" defTabSz="957580">
      <a:defRPr sz="1900" kern="1200">
        <a:solidFill>
          <a:schemeClr val="tx1"/>
        </a:solidFill>
        <a:latin typeface="Calibri"/>
        <a:ea typeface="宋体"/>
      </a:defRPr>
    </a:lvl7pPr>
    <a:lvl8pPr marL="3352165" lvl="7" algn="l" defTabSz="957580">
      <a:defRPr sz="1900" kern="1200">
        <a:solidFill>
          <a:schemeClr val="tx1"/>
        </a:solidFill>
        <a:latin typeface="Calibri"/>
        <a:ea typeface="宋体"/>
      </a:defRPr>
    </a:lvl8pPr>
    <a:lvl9pPr marL="3830955" lvl="8" algn="l" defTabSz="957580">
      <a:defRPr sz="1900" kern="1200">
        <a:solidFill>
          <a:schemeClr val="tx1"/>
        </a:solidFill>
        <a:latin typeface="Calibri"/>
        <a:ea typeface="宋体"/>
      </a:defRPr>
    </a:lvl9pPr>
  </p:defaultTextStyle>
  <p:extLst>
    <p:ext uri="{EFAFB233-063F-42B5-8137-9DF3F51BA10A}">
      <p15:sldGuideLst xmlns:p15="http://schemas.microsoft.com/office/powerpoint/2012/main">
        <p15:guide id="0" orient="horz" pos="2160">
          <p15:clr>
            <a:srgbClr val="A4A3A4"/>
          </p15:clr>
        </p15:guide>
        <p15:guide id="1" pos="31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91" d="100"/>
          <a:sy n="191" d="100"/>
        </p:scale>
        <p:origin x="1805" y="134"/>
      </p:cViewPr>
      <p:guideLst>
        <p:guide orient="horz" pos="2160"/>
        <p:guide pos="31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13B20-8BB8-B74B-ADB5-DA5707988F1E}" type="datetimeFigureOut">
              <a:t>2023/6/6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8674F-E567-AA4B-8C16-788D7CE21C4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4228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3"/>
            <a:ext cx="6934200" cy="1752600"/>
          </a:xfrm>
        </p:spPr>
        <p:txBody>
          <a:bodyPr/>
          <a:lstStyle>
            <a:lvl1pPr marL="0" lv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790" lvl="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580" lvl="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370" lvl="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795" lvl="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85" lvl="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375" lvl="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165" lvl="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955" lvl="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5EF1BD4-421E-4EE9-8189-D0D3F96B5CB4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A8C97EBE-161F-45CE-958C-9D5DD25B83C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/>
        <p:txBody>
          <a:bodyPr vert="eaVert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78E2034-B6AB-4F2F-9349-0899FACA61B3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D186CE1-42EE-43BF-AF94-4D353E5ABB10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7181850" y="274641"/>
            <a:ext cx="2228850" cy="5851525"/>
          </a:xfrm>
        </p:spPr>
        <p:txBody>
          <a:bodyPr vert="eaVert"/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495300" y="274641"/>
            <a:ext cx="6521450" cy="5851525"/>
          </a:xfrm>
        </p:spPr>
        <p:txBody>
          <a:bodyPr vert="eaVert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72307C4-A5BD-4309-9211-BCAB7E26A2B1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7176387C-91D6-45F4-8685-B0F6F8C6D32A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2AF800A-9EA8-428B-87A2-B13390896BD2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5BDB4761-12D3-4AA6-8157-386B5CD0FB7C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lvl="0" algn="l">
              <a:defRPr sz="4200" b="1"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lv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790" lvl="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580" lvl="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370" lvl="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795" lvl="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585" lvl="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3375" lvl="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2165" lvl="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955" lvl="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D14B0C6-3488-44DB-AE1D-9052D582DBEF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EC7BC199-2225-40AA-9529-29BB431F705F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1600200"/>
            <a:ext cx="4375150" cy="4525963"/>
          </a:xfrm>
        </p:spPr>
        <p:txBody>
          <a:bodyPr/>
          <a:lstStyle>
            <a:lvl1pPr lvl="0">
              <a:defRPr sz="3000"/>
            </a:lvl1pPr>
            <a:lvl2pPr lvl="1">
              <a:defRPr sz="2500"/>
            </a:lvl2pPr>
            <a:lvl3pPr lvl="2">
              <a:defRPr sz="2100"/>
            </a:lvl3pPr>
            <a:lvl4pPr lvl="3">
              <a:defRPr sz="1900"/>
            </a:lvl4pPr>
            <a:lvl5pPr lvl="4">
              <a:defRPr sz="1900"/>
            </a:lvl5pPr>
            <a:lvl6pPr lvl="5">
              <a:defRPr sz="1900"/>
            </a:lvl6pPr>
            <a:lvl7pPr lvl="6">
              <a:defRPr sz="1900"/>
            </a:lvl7pPr>
            <a:lvl8pPr lvl="7">
              <a:defRPr sz="1900"/>
            </a:lvl8pPr>
            <a:lvl9pPr lvl="8">
              <a:defRPr sz="1900"/>
            </a:lvl9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5035550" y="1600200"/>
            <a:ext cx="4375150" cy="4525963"/>
          </a:xfrm>
        </p:spPr>
        <p:txBody>
          <a:bodyPr/>
          <a:lstStyle>
            <a:lvl1pPr lvl="0">
              <a:defRPr sz="3000"/>
            </a:lvl1pPr>
            <a:lvl2pPr lvl="1">
              <a:defRPr sz="2500"/>
            </a:lvl2pPr>
            <a:lvl3pPr lvl="2">
              <a:defRPr sz="2100"/>
            </a:lvl3pPr>
            <a:lvl4pPr lvl="3">
              <a:defRPr sz="1900"/>
            </a:lvl4pPr>
            <a:lvl5pPr lvl="4">
              <a:defRPr sz="1900"/>
            </a:lvl5pPr>
            <a:lvl6pPr lvl="5">
              <a:defRPr sz="1900"/>
            </a:lvl6pPr>
            <a:lvl7pPr lvl="6">
              <a:defRPr sz="1900"/>
            </a:lvl7pPr>
            <a:lvl8pPr lvl="7">
              <a:defRPr sz="1900"/>
            </a:lvl8pPr>
            <a:lvl9pPr lvl="8">
              <a:defRPr sz="1900"/>
            </a:lvl9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8A39896-4A18-47AC-89EE-60BC83C0DC9E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A067C11-7708-4F31-BD28-8A05E3D5D8FE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vl="0"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299" y="1535113"/>
            <a:ext cx="4376871" cy="639762"/>
          </a:xfrm>
        </p:spPr>
        <p:txBody>
          <a:bodyPr anchor="b"/>
          <a:lstStyle>
            <a:lvl1pPr marL="0" lvl="0" indent="0">
              <a:buNone/>
              <a:defRPr sz="2500" b="1"/>
            </a:lvl1pPr>
            <a:lvl2pPr marL="478790" lvl="1" indent="0">
              <a:buNone/>
              <a:defRPr sz="2100" b="1"/>
            </a:lvl2pPr>
            <a:lvl3pPr marL="957580" lvl="2" indent="0">
              <a:buNone/>
              <a:defRPr sz="1900" b="1"/>
            </a:lvl3pPr>
            <a:lvl4pPr marL="1436370" lvl="3" indent="0">
              <a:buNone/>
              <a:defRPr sz="1700" b="1"/>
            </a:lvl4pPr>
            <a:lvl5pPr marL="1915795" lvl="4" indent="0">
              <a:buNone/>
              <a:defRPr sz="1700" b="1"/>
            </a:lvl5pPr>
            <a:lvl6pPr marL="2394585" lvl="5" indent="0">
              <a:buNone/>
              <a:defRPr sz="1700" b="1"/>
            </a:lvl6pPr>
            <a:lvl7pPr marL="2873375" lvl="6" indent="0">
              <a:buNone/>
              <a:defRPr sz="1700" b="1"/>
            </a:lvl7pPr>
            <a:lvl8pPr marL="3352165" lvl="7" indent="0">
              <a:buNone/>
              <a:defRPr sz="1700" b="1"/>
            </a:lvl8pPr>
            <a:lvl9pPr marL="3830955" lvl="8" indent="0">
              <a:buNone/>
              <a:defRPr sz="1700" b="1"/>
            </a:lvl9pPr>
          </a:lstStyle>
          <a:p>
            <a:pPr lvl="0"/>
            <a:r>
              <a:rPr lang="zh-CN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495299" y="2174875"/>
            <a:ext cx="4376871" cy="3951288"/>
          </a:xfrm>
        </p:spPr>
        <p:txBody>
          <a:bodyPr/>
          <a:lstStyle>
            <a:lvl1pPr lvl="0">
              <a:defRPr sz="2500"/>
            </a:lvl1pPr>
            <a:lvl2pPr lvl="1">
              <a:defRPr sz="2100"/>
            </a:lvl2pPr>
            <a:lvl3pPr lvl="2">
              <a:defRPr sz="1900"/>
            </a:lvl3pPr>
            <a:lvl4pPr lvl="3">
              <a:defRPr sz="1700"/>
            </a:lvl4pPr>
            <a:lvl5pPr lvl="4">
              <a:defRPr sz="1700"/>
            </a:lvl5pPr>
            <a:lvl6pPr lvl="5">
              <a:defRPr sz="1700"/>
            </a:lvl6pPr>
            <a:lvl7pPr lvl="6">
              <a:defRPr sz="1700"/>
            </a:lvl7pPr>
            <a:lvl8pPr lvl="7">
              <a:defRPr sz="1700"/>
            </a:lvl8pPr>
            <a:lvl9pPr lvl="8">
              <a:defRPr sz="1700"/>
            </a:lvl9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/>
          </p:nvPr>
        </p:nvSpPr>
        <p:spPr>
          <a:xfrm>
            <a:off x="5032110" y="1535113"/>
            <a:ext cx="4378590" cy="639762"/>
          </a:xfrm>
        </p:spPr>
        <p:txBody>
          <a:bodyPr anchor="b"/>
          <a:lstStyle>
            <a:lvl1pPr marL="0" lvl="0" indent="0">
              <a:buNone/>
              <a:defRPr sz="2500" b="1"/>
            </a:lvl1pPr>
            <a:lvl2pPr marL="478790" lvl="1" indent="0">
              <a:buNone/>
              <a:defRPr sz="2100" b="1"/>
            </a:lvl2pPr>
            <a:lvl3pPr marL="957580" lvl="2" indent="0">
              <a:buNone/>
              <a:defRPr sz="1900" b="1"/>
            </a:lvl3pPr>
            <a:lvl4pPr marL="1436370" lvl="3" indent="0">
              <a:buNone/>
              <a:defRPr sz="1700" b="1"/>
            </a:lvl4pPr>
            <a:lvl5pPr marL="1915795" lvl="4" indent="0">
              <a:buNone/>
              <a:defRPr sz="1700" b="1"/>
            </a:lvl5pPr>
            <a:lvl6pPr marL="2394585" lvl="5" indent="0">
              <a:buNone/>
              <a:defRPr sz="1700" b="1"/>
            </a:lvl6pPr>
            <a:lvl7pPr marL="2873375" lvl="6" indent="0">
              <a:buNone/>
              <a:defRPr sz="1700" b="1"/>
            </a:lvl7pPr>
            <a:lvl8pPr marL="3352165" lvl="7" indent="0">
              <a:buNone/>
              <a:defRPr sz="1700" b="1"/>
            </a:lvl8pPr>
            <a:lvl9pPr marL="3830955" lvl="8" indent="0">
              <a:buNone/>
              <a:defRPr sz="1700" b="1"/>
            </a:lvl9pPr>
          </a:lstStyle>
          <a:p>
            <a:pPr lvl="0"/>
            <a:r>
              <a:rPr lang="zh-CN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5032110" y="2174875"/>
            <a:ext cx="4378590" cy="3951288"/>
          </a:xfrm>
        </p:spPr>
        <p:txBody>
          <a:bodyPr/>
          <a:lstStyle>
            <a:lvl1pPr lvl="0">
              <a:defRPr sz="2500"/>
            </a:lvl1pPr>
            <a:lvl2pPr lvl="1">
              <a:defRPr sz="2100"/>
            </a:lvl2pPr>
            <a:lvl3pPr lvl="2">
              <a:defRPr sz="1900"/>
            </a:lvl3pPr>
            <a:lvl4pPr lvl="3">
              <a:defRPr sz="1700"/>
            </a:lvl4pPr>
            <a:lvl5pPr lvl="4">
              <a:defRPr sz="1700"/>
            </a:lvl5pPr>
            <a:lvl6pPr lvl="5">
              <a:defRPr sz="1700"/>
            </a:lvl6pPr>
            <a:lvl7pPr lvl="6">
              <a:defRPr sz="1700"/>
            </a:lvl7pPr>
            <a:lvl8pPr lvl="7">
              <a:defRPr sz="1700"/>
            </a:lvl8pPr>
            <a:lvl9pPr lvl="8">
              <a:defRPr sz="1700"/>
            </a:lvl9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6001C51-2DEC-4517-9DCA-E440007A8C53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C7063B0-F19C-4303-B896-A090617D532F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CE5C5AC-4E06-455B-9EE0-2C9BD912C380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D1C3CFA-FDC9-4E07-B71A-668AA8AE0DE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9BFDC67-495C-4470-8A2C-877DD895D4AC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BA77030-63C8-4458-832D-F2C9901C717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3" y="273050"/>
            <a:ext cx="3259006" cy="1162050"/>
          </a:xfrm>
        </p:spPr>
        <p:txBody>
          <a:bodyPr anchor="b"/>
          <a:lstStyle>
            <a:lvl1pPr lvl="0" algn="l">
              <a:defRPr sz="2100" b="1"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2970" y="273050"/>
            <a:ext cx="5537729" cy="5853113"/>
          </a:xfrm>
        </p:spPr>
        <p:txBody>
          <a:bodyPr/>
          <a:lstStyle>
            <a:lvl1pPr lvl="0">
              <a:defRPr sz="3400"/>
            </a:lvl1pPr>
            <a:lvl2pPr lvl="1">
              <a:defRPr sz="3000"/>
            </a:lvl2pPr>
            <a:lvl3pPr lvl="2">
              <a:defRPr sz="2500"/>
            </a:lvl3pPr>
            <a:lvl4pPr lvl="3">
              <a:defRPr sz="2100"/>
            </a:lvl4pPr>
            <a:lvl5pPr lvl="4">
              <a:defRPr sz="2100"/>
            </a:lvl5pPr>
            <a:lvl6pPr lvl="5">
              <a:defRPr sz="2100"/>
            </a:lvl6pPr>
            <a:lvl7pPr lvl="6">
              <a:defRPr sz="2100"/>
            </a:lvl7pPr>
            <a:lvl8pPr lvl="7">
              <a:defRPr sz="2100"/>
            </a:lvl8pPr>
            <a:lvl9pPr lvl="8">
              <a:defRPr sz="2100"/>
            </a:lvl9pPr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495303" y="1435100"/>
            <a:ext cx="3259006" cy="4691063"/>
          </a:xfrm>
        </p:spPr>
        <p:txBody>
          <a:bodyPr/>
          <a:lstStyle>
            <a:lvl1pPr marL="0" lvl="0" indent="0">
              <a:buNone/>
              <a:defRPr sz="1500"/>
            </a:lvl1pPr>
            <a:lvl2pPr marL="478790" lvl="1" indent="0">
              <a:buNone/>
              <a:defRPr sz="1300"/>
            </a:lvl2pPr>
            <a:lvl3pPr marL="957580" lvl="2" indent="0">
              <a:buNone/>
              <a:defRPr sz="1000"/>
            </a:lvl3pPr>
            <a:lvl4pPr marL="1436370" lvl="3" indent="0">
              <a:buNone/>
              <a:defRPr sz="900"/>
            </a:lvl4pPr>
            <a:lvl5pPr marL="1915795" lvl="4" indent="0">
              <a:buNone/>
              <a:defRPr sz="900"/>
            </a:lvl5pPr>
            <a:lvl6pPr marL="2394585" lvl="5" indent="0">
              <a:buNone/>
              <a:defRPr sz="900"/>
            </a:lvl6pPr>
            <a:lvl7pPr marL="2873375" lvl="6" indent="0">
              <a:buNone/>
              <a:defRPr sz="900"/>
            </a:lvl7pPr>
            <a:lvl8pPr marL="3352165" lvl="7" indent="0">
              <a:buNone/>
              <a:defRPr sz="900"/>
            </a:lvl8pPr>
            <a:lvl9pPr marL="3830955" lvl="8" indent="0">
              <a:buNone/>
              <a:defRPr sz="900"/>
            </a:lvl9pPr>
          </a:lstStyle>
          <a:p>
            <a:pPr lvl="0"/>
            <a:r>
              <a:rPr lang="zh-CN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B6877A6-41D6-44C0-B84B-E347DF247215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45915FC-77A3-45C7-AFBE-A31392C120CF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647" y="4800600"/>
            <a:ext cx="5943600" cy="566738"/>
          </a:xfrm>
        </p:spPr>
        <p:txBody>
          <a:bodyPr anchor="b"/>
          <a:lstStyle>
            <a:lvl1pPr lvl="0" algn="l">
              <a:defRPr sz="2100" b="1"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647" y="612775"/>
            <a:ext cx="5943600" cy="4114800"/>
          </a:xfrm>
        </p:spPr>
        <p:txBody>
          <a:bodyPr/>
          <a:lstStyle>
            <a:lvl1pPr marL="0" lvl="0" indent="0">
              <a:buNone/>
              <a:defRPr sz="3400"/>
            </a:lvl1pPr>
            <a:lvl2pPr marL="478790" lvl="1" indent="0">
              <a:buNone/>
              <a:defRPr sz="3000"/>
            </a:lvl2pPr>
            <a:lvl3pPr marL="957580" lvl="2" indent="0">
              <a:buNone/>
              <a:defRPr sz="2500"/>
            </a:lvl3pPr>
            <a:lvl4pPr marL="1436370" lvl="3" indent="0">
              <a:buNone/>
              <a:defRPr sz="2100"/>
            </a:lvl4pPr>
            <a:lvl5pPr marL="1915795" lvl="4" indent="0">
              <a:buNone/>
              <a:defRPr sz="2100"/>
            </a:lvl5pPr>
            <a:lvl6pPr marL="2394585" lvl="5" indent="0">
              <a:buNone/>
              <a:defRPr sz="2100"/>
            </a:lvl6pPr>
            <a:lvl7pPr marL="2873375" lvl="6" indent="0">
              <a:buNone/>
              <a:defRPr sz="2100"/>
            </a:lvl7pPr>
            <a:lvl8pPr marL="3352165" lvl="7" indent="0">
              <a:buNone/>
              <a:defRPr sz="2100"/>
            </a:lvl8pPr>
            <a:lvl9pPr marL="3830955" lvl="8" indent="0">
              <a:buNone/>
              <a:defRPr sz="2100"/>
            </a:lvl9pPr>
          </a:lstStyle>
          <a:p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1941647" y="5367338"/>
            <a:ext cx="5943600" cy="804862"/>
          </a:xfrm>
        </p:spPr>
        <p:txBody>
          <a:bodyPr/>
          <a:lstStyle>
            <a:lvl1pPr marL="0" lvl="0" indent="0">
              <a:buNone/>
              <a:defRPr sz="1500"/>
            </a:lvl1pPr>
            <a:lvl2pPr marL="478790" lvl="1" indent="0">
              <a:buNone/>
              <a:defRPr sz="1300"/>
            </a:lvl2pPr>
            <a:lvl3pPr marL="957580" lvl="2" indent="0">
              <a:buNone/>
              <a:defRPr sz="1000"/>
            </a:lvl3pPr>
            <a:lvl4pPr marL="1436370" lvl="3" indent="0">
              <a:buNone/>
              <a:defRPr sz="900"/>
            </a:lvl4pPr>
            <a:lvl5pPr marL="1915795" lvl="4" indent="0">
              <a:buNone/>
              <a:defRPr sz="900"/>
            </a:lvl5pPr>
            <a:lvl6pPr marL="2394585" lvl="5" indent="0">
              <a:buNone/>
              <a:defRPr sz="900"/>
            </a:lvl6pPr>
            <a:lvl7pPr marL="2873375" lvl="6" indent="0">
              <a:buNone/>
              <a:defRPr sz="900"/>
            </a:lvl7pPr>
            <a:lvl8pPr marL="3352165" lvl="7" indent="0">
              <a:buNone/>
              <a:defRPr sz="900"/>
            </a:lvl8pPr>
            <a:lvl9pPr marL="3830955" lvl="8" indent="0">
              <a:buNone/>
              <a:defRPr sz="900"/>
            </a:lvl9pPr>
          </a:lstStyle>
          <a:p>
            <a:pPr lvl="0"/>
            <a:r>
              <a:rPr lang="zh-CN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FB48D29-60E1-4B1D-A692-736BA1925FA8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3D802E9D-4F0B-4C14-9F2D-19AC30EB5156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95303" y="274639"/>
            <a:ext cx="8915400" cy="1143000"/>
          </a:xfrm>
          <a:prstGeom prst="rect">
            <a:avLst/>
          </a:prstGeom>
        </p:spPr>
        <p:txBody>
          <a:bodyPr vert="horz" lIns="95776" tIns="47887" rIns="95776" bIns="47887" anchor="ctr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3" y="1600200"/>
            <a:ext cx="8915400" cy="4525963"/>
          </a:xfrm>
          <a:prstGeom prst="rect">
            <a:avLst/>
          </a:prstGeom>
        </p:spPr>
        <p:txBody>
          <a:bodyPr vert="horz" lIns="95776" tIns="47887" rIns="95776" bIns="47887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5776" tIns="47887" rIns="95776" bIns="47887" anchor="ctr"/>
          <a:lstStyle>
            <a:lvl1pPr lvl="0"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C5B9E-342A-4550-B622-1877899D644F}" type="datetimeFigureOut">
              <a:rPr lang="en-US" altLang="zh-CN"/>
              <a:t>6/6/2023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3384553" y="6356353"/>
            <a:ext cx="3136900" cy="365125"/>
          </a:xfrm>
          <a:prstGeom prst="rect">
            <a:avLst/>
          </a:prstGeom>
        </p:spPr>
        <p:txBody>
          <a:bodyPr vert="horz" lIns="95776" tIns="47887" rIns="95776" bIns="47887" anchor="ctr"/>
          <a:lstStyle>
            <a:lvl1pPr lvl="0"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7099303" y="6356353"/>
            <a:ext cx="2311400" cy="365125"/>
          </a:xfrm>
          <a:prstGeom prst="rect">
            <a:avLst/>
          </a:prstGeom>
        </p:spPr>
        <p:txBody>
          <a:bodyPr vert="horz" lIns="95776" tIns="47887" rIns="95776" bIns="47887" anchor="ctr"/>
          <a:lstStyle>
            <a:lvl1pPr lvl="0"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5B571-E91B-40A7-B8FD-2E52DFDB4211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lvl="0" algn="ctr" defTabSz="957580">
        <a:spcBef>
          <a:spcPct val="0"/>
        </a:spcBef>
        <a:buNone/>
        <a:defRPr sz="4700" kern="1200">
          <a:solidFill>
            <a:schemeClr val="tx1"/>
          </a:solidFill>
          <a:latin typeface="Calibri"/>
          <a:ea typeface="宋体"/>
        </a:defRPr>
      </a:lvl1pPr>
    </p:titleStyle>
    <p:bodyStyle>
      <a:lvl1pPr marL="359410" lvl="0" indent="-359410" algn="l" defTabSz="957580">
        <a:spcBef>
          <a:spcPct val="20000"/>
        </a:spcBef>
        <a:buFont typeface="Arial" charset="0"/>
        <a:buChar char="•"/>
        <a:defRPr sz="3400" kern="1200">
          <a:solidFill>
            <a:schemeClr val="tx1"/>
          </a:solidFill>
          <a:latin typeface="Calibri"/>
          <a:ea typeface="宋体"/>
        </a:defRPr>
      </a:lvl1pPr>
      <a:lvl2pPr marL="777875" lvl="1" indent="-299085" algn="l" defTabSz="957580">
        <a:spcBef>
          <a:spcPct val="20000"/>
        </a:spcBef>
        <a:buFont typeface="Arial" charset="0"/>
        <a:buChar char="–"/>
        <a:defRPr sz="3000" kern="1200">
          <a:solidFill>
            <a:schemeClr val="tx1"/>
          </a:solidFill>
          <a:latin typeface="Calibri"/>
          <a:ea typeface="宋体"/>
        </a:defRPr>
      </a:lvl2pPr>
      <a:lvl3pPr marL="1196975" lvl="2" indent="-239395" algn="l" defTabSz="957580">
        <a:spcBef>
          <a:spcPct val="20000"/>
        </a:spcBef>
        <a:buFont typeface="Arial" charset="0"/>
        <a:buChar char="•"/>
        <a:defRPr sz="2500" kern="1200">
          <a:solidFill>
            <a:schemeClr val="tx1"/>
          </a:solidFill>
          <a:latin typeface="Calibri"/>
          <a:ea typeface="宋体"/>
        </a:defRPr>
      </a:lvl3pPr>
      <a:lvl4pPr marL="1675765" lvl="3" indent="-239395" algn="l" defTabSz="957580">
        <a:spcBef>
          <a:spcPct val="20000"/>
        </a:spcBef>
        <a:buFont typeface="Arial" charset="0"/>
        <a:buChar char="–"/>
        <a:defRPr sz="2100" kern="1200">
          <a:solidFill>
            <a:schemeClr val="tx1"/>
          </a:solidFill>
          <a:latin typeface="Calibri"/>
          <a:ea typeface="宋体"/>
        </a:defRPr>
      </a:lvl4pPr>
      <a:lvl5pPr marL="2155190" lvl="4" indent="-239395" algn="l" defTabSz="957580">
        <a:spcBef>
          <a:spcPct val="20000"/>
        </a:spcBef>
        <a:buFont typeface="Arial" charset="0"/>
        <a:buChar char="»"/>
        <a:defRPr sz="2100" kern="1200">
          <a:solidFill>
            <a:schemeClr val="tx1"/>
          </a:solidFill>
          <a:latin typeface="Calibri"/>
          <a:ea typeface="宋体"/>
        </a:defRPr>
      </a:lvl5pPr>
      <a:lvl6pPr marL="2633980" lvl="5" indent="-239395" algn="l" defTabSz="957580">
        <a:spcBef>
          <a:spcPct val="20000"/>
        </a:spcBef>
        <a:buFont typeface="Arial" charset="0"/>
        <a:buChar char="•"/>
        <a:defRPr sz="2100" kern="1200">
          <a:solidFill>
            <a:schemeClr val="tx1"/>
          </a:solidFill>
          <a:latin typeface="Calibri"/>
          <a:ea typeface="宋体"/>
        </a:defRPr>
      </a:lvl6pPr>
      <a:lvl7pPr marL="3112770" lvl="6" indent="-239395" algn="l" defTabSz="957580">
        <a:spcBef>
          <a:spcPct val="20000"/>
        </a:spcBef>
        <a:buFont typeface="Arial" charset="0"/>
        <a:buChar char="•"/>
        <a:defRPr sz="2100" kern="1200">
          <a:solidFill>
            <a:schemeClr val="tx1"/>
          </a:solidFill>
          <a:latin typeface="Calibri"/>
          <a:ea typeface="宋体"/>
        </a:defRPr>
      </a:lvl7pPr>
      <a:lvl8pPr marL="3591560" lvl="7" indent="-239395" algn="l" defTabSz="957580">
        <a:spcBef>
          <a:spcPct val="20000"/>
        </a:spcBef>
        <a:buFont typeface="Arial" charset="0"/>
        <a:buChar char="•"/>
        <a:defRPr sz="2100" kern="1200">
          <a:solidFill>
            <a:schemeClr val="tx1"/>
          </a:solidFill>
          <a:latin typeface="Calibri"/>
          <a:ea typeface="宋体"/>
        </a:defRPr>
      </a:lvl8pPr>
      <a:lvl9pPr marL="4070350" lvl="8" indent="-239395" algn="l" defTabSz="957580">
        <a:spcBef>
          <a:spcPct val="20000"/>
        </a:spcBef>
        <a:buFont typeface="Arial" charset="0"/>
        <a:buChar char="•"/>
        <a:defRPr sz="2100" kern="1200">
          <a:solidFill>
            <a:schemeClr val="tx1"/>
          </a:solidFill>
          <a:latin typeface="Calibri"/>
          <a:ea typeface="宋体"/>
        </a:defRPr>
      </a:lvl9pPr>
    </p:bodyStyle>
    <p:otherStyle>
      <a:lvl1pPr marL="0" lvl="0" algn="l" defTabSz="957580">
        <a:defRPr sz="1900" kern="1200">
          <a:solidFill>
            <a:schemeClr val="tx1"/>
          </a:solidFill>
          <a:latin typeface="Calibri"/>
          <a:ea typeface="宋体"/>
        </a:defRPr>
      </a:lvl1pPr>
      <a:lvl2pPr marL="478790" lvl="1" algn="l" defTabSz="957580">
        <a:defRPr sz="1900" kern="1200">
          <a:solidFill>
            <a:schemeClr val="tx1"/>
          </a:solidFill>
          <a:latin typeface="Calibri"/>
          <a:ea typeface="宋体"/>
        </a:defRPr>
      </a:lvl2pPr>
      <a:lvl3pPr marL="957580" lvl="2" algn="l" defTabSz="957580">
        <a:defRPr sz="1900" kern="1200">
          <a:solidFill>
            <a:schemeClr val="tx1"/>
          </a:solidFill>
          <a:latin typeface="Calibri"/>
          <a:ea typeface="宋体"/>
        </a:defRPr>
      </a:lvl3pPr>
      <a:lvl4pPr marL="1436370" lvl="3" algn="l" defTabSz="957580">
        <a:defRPr sz="1900" kern="1200">
          <a:solidFill>
            <a:schemeClr val="tx1"/>
          </a:solidFill>
          <a:latin typeface="Calibri"/>
          <a:ea typeface="宋体"/>
        </a:defRPr>
      </a:lvl4pPr>
      <a:lvl5pPr marL="1915795" lvl="4" algn="l" defTabSz="957580">
        <a:defRPr sz="1900" kern="1200">
          <a:solidFill>
            <a:schemeClr val="tx1"/>
          </a:solidFill>
          <a:latin typeface="Calibri"/>
          <a:ea typeface="宋体"/>
        </a:defRPr>
      </a:lvl5pPr>
      <a:lvl6pPr marL="2394585" lvl="5" algn="l" defTabSz="957580">
        <a:defRPr sz="1900" kern="1200">
          <a:solidFill>
            <a:schemeClr val="tx1"/>
          </a:solidFill>
          <a:latin typeface="Calibri"/>
          <a:ea typeface="宋体"/>
        </a:defRPr>
      </a:lvl6pPr>
      <a:lvl7pPr marL="2873375" lvl="6" algn="l" defTabSz="957580">
        <a:defRPr sz="1900" kern="1200">
          <a:solidFill>
            <a:schemeClr val="tx1"/>
          </a:solidFill>
          <a:latin typeface="Calibri"/>
          <a:ea typeface="宋体"/>
        </a:defRPr>
      </a:lvl7pPr>
      <a:lvl8pPr marL="3352165" lvl="7" algn="l" defTabSz="957580">
        <a:defRPr sz="1900" kern="1200">
          <a:solidFill>
            <a:schemeClr val="tx1"/>
          </a:solidFill>
          <a:latin typeface="Calibri"/>
          <a:ea typeface="宋体"/>
        </a:defRPr>
      </a:lvl8pPr>
      <a:lvl9pPr marL="3830955" lvl="8" algn="l" defTabSz="957580">
        <a:defRPr sz="1900" kern="1200">
          <a:solidFill>
            <a:schemeClr val="tx1"/>
          </a:solidFill>
          <a:latin typeface="Calibri"/>
          <a:ea typeface="宋体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11" Type="http://schemas.openxmlformats.org/officeDocument/2006/relationships/image" Target="../media/image18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41432" y="6417332"/>
            <a:ext cx="972108" cy="252028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ts val="1700"/>
              </a:lnSpc>
            </a:pPr>
            <a:r>
              <a:rPr lang="en-US" sz="900">
                <a:solidFill>
                  <a:schemeClr val="bg1"/>
                </a:solidFill>
                <a:latin typeface="微软雅黑"/>
                <a:ea typeface="微软雅黑"/>
              </a:rPr>
              <a:t>2020-06-17</a:t>
            </a:r>
            <a:endParaRPr lang="zh-CN" sz="90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8696325" y="1390015"/>
            <a:ext cx="1056005" cy="14973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4528" y="260648"/>
            <a:ext cx="5082430" cy="1080120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Ecological Aquaculture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latin typeface="Calibri"/>
                <a:ea typeface="微软雅黑"/>
              </a:rPr>
              <a:t>生态养殖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45176" y="3140462"/>
            <a:ext cx="4824536" cy="1584176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>
              <a:lnSpc>
                <a:spcPct val="200000"/>
              </a:lnSpc>
            </a:pPr>
            <a:r>
              <a:rPr lang="zh-CN" sz="1400" b="1" spc="300">
                <a:solidFill>
                  <a:srgbClr val="008000"/>
                </a:solidFill>
                <a:latin typeface="微软雅黑"/>
                <a:ea typeface="微软雅黑"/>
              </a:rPr>
              <a:t>养殖基地安全认证</a:t>
            </a:r>
            <a:endParaRPr lang="en-US" sz="1400" b="1" spc="300">
              <a:solidFill>
                <a:srgbClr val="008000"/>
              </a:solidFill>
              <a:latin typeface="微软雅黑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公司下辖养殖基地共</a:t>
            </a:r>
            <a:r>
              <a:rPr lang="en-US" sz="1100">
                <a:latin typeface="微软雅黑"/>
                <a:ea typeface="微软雅黑"/>
              </a:rPr>
              <a:t>25</a:t>
            </a:r>
            <a:r>
              <a:rPr lang="zh-CN" sz="1100">
                <a:latin typeface="微软雅黑"/>
                <a:ea typeface="微软雅黑"/>
              </a:rPr>
              <a:t>个出境加工用动物原性原料养殖基地，全国为国家质检总局（</a:t>
            </a:r>
            <a:r>
              <a:rPr lang="en-US" sz="1100">
                <a:latin typeface="微软雅黑"/>
                <a:ea typeface="微软雅黑"/>
              </a:rPr>
              <a:t>AQSIQ</a:t>
            </a:r>
            <a:r>
              <a:rPr lang="zh-CN" sz="1100">
                <a:latin typeface="微软雅黑"/>
                <a:ea typeface="微软雅黑"/>
              </a:rPr>
              <a:t>）出入境检验检疫局（</a:t>
            </a:r>
            <a:r>
              <a:rPr lang="en-US" sz="1100">
                <a:latin typeface="微软雅黑"/>
                <a:ea typeface="微软雅黑"/>
              </a:rPr>
              <a:t>CIQ</a:t>
            </a:r>
            <a:r>
              <a:rPr lang="zh-CN" sz="1100">
                <a:latin typeface="微软雅黑"/>
                <a:ea typeface="微软雅黑"/>
              </a:rPr>
              <a:t>）注册的饲养场，全部获得处理加工动物原性食品原料养殖基地检验检疫备案证书。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009906" y="1364142"/>
            <a:ext cx="5757064" cy="1623032"/>
            <a:chOff x="4446660" y="636350"/>
            <a:chExt cx="4991870" cy="1440160"/>
          </a:xfrm>
        </p:grpSpPr>
        <p:grpSp>
          <p:nvGrpSpPr>
            <p:cNvPr id="2" name="组合 1031"/>
            <p:cNvGrpSpPr/>
            <p:nvPr/>
          </p:nvGrpSpPr>
          <p:grpSpPr>
            <a:xfrm>
              <a:off x="4446660" y="663280"/>
              <a:ext cx="943028" cy="1333627"/>
              <a:chOff x="4632546" y="1743400"/>
              <a:chExt cx="943028" cy="1333627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/>
              <a:stretch/>
            </p:blipFill>
            <p:spPr>
              <a:xfrm>
                <a:off x="4632546" y="1743400"/>
                <a:ext cx="943028" cy="1333627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>
                <a:off x="4632546" y="1743400"/>
                <a:ext cx="943028" cy="1324404"/>
              </a:xfrm>
              <a:prstGeom prst="rect">
                <a:avLst/>
              </a:prstGeom>
              <a:noFill/>
              <a:ln w="25400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txBody>
              <a:bodyPr anchor="ctr"/>
              <a:lstStyle/>
              <a:p>
                <a:pPr algn="ctr"/>
                <a:endParaRPr lang="zh-CN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" name="组合 1034"/>
            <p:cNvGrpSpPr/>
            <p:nvPr/>
          </p:nvGrpSpPr>
          <p:grpSpPr>
            <a:xfrm>
              <a:off x="5448965" y="663280"/>
              <a:ext cx="943028" cy="1324404"/>
              <a:chOff x="5665566" y="1743400"/>
              <a:chExt cx="943028" cy="132440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/>
              <a:stretch/>
            </p:blipFill>
            <p:spPr>
              <a:xfrm>
                <a:off x="5671482" y="1743400"/>
                <a:ext cx="936507" cy="1324404"/>
              </a:xfrm>
              <a:prstGeom prst="rect">
                <a:avLst/>
              </a:prstGeom>
            </p:spPr>
          </p:pic>
          <p:sp>
            <p:nvSpPr>
              <p:cNvPr id="23" name="矩形 22"/>
              <p:cNvSpPr/>
              <p:nvPr/>
            </p:nvSpPr>
            <p:spPr>
              <a:xfrm>
                <a:off x="5665566" y="1743400"/>
                <a:ext cx="943028" cy="1324404"/>
              </a:xfrm>
              <a:prstGeom prst="rect">
                <a:avLst/>
              </a:prstGeom>
              <a:noFill/>
              <a:ln w="25400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txBody>
              <a:bodyPr anchor="ctr"/>
              <a:lstStyle/>
              <a:p>
                <a:pPr algn="ctr"/>
                <a:endParaRPr lang="zh-CN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6" name="组合 1033"/>
            <p:cNvGrpSpPr/>
            <p:nvPr/>
          </p:nvGrpSpPr>
          <p:grpSpPr>
            <a:xfrm>
              <a:off x="6449581" y="659347"/>
              <a:ext cx="943028" cy="1373969"/>
              <a:chOff x="6717375" y="1739467"/>
              <a:chExt cx="943028" cy="1373969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6"/>
              <a:stretch/>
            </p:blipFill>
            <p:spPr>
              <a:xfrm rot="5400000">
                <a:off x="6498231" y="1974993"/>
                <a:ext cx="1358485" cy="918400"/>
              </a:xfrm>
              <a:prstGeom prst="rect">
                <a:avLst/>
              </a:prstGeom>
            </p:spPr>
          </p:pic>
          <p:sp>
            <p:nvSpPr>
              <p:cNvPr id="24" name="矩形 23"/>
              <p:cNvSpPr/>
              <p:nvPr/>
            </p:nvSpPr>
            <p:spPr>
              <a:xfrm>
                <a:off x="6717375" y="1739467"/>
                <a:ext cx="943028" cy="1324404"/>
              </a:xfrm>
              <a:prstGeom prst="rect">
                <a:avLst/>
              </a:prstGeom>
              <a:noFill/>
              <a:ln w="25400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txBody>
              <a:bodyPr anchor="ctr"/>
              <a:lstStyle/>
              <a:p>
                <a:pPr algn="ctr"/>
                <a:endParaRPr lang="zh-CN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7" name="组合 1032"/>
            <p:cNvGrpSpPr/>
            <p:nvPr/>
          </p:nvGrpSpPr>
          <p:grpSpPr>
            <a:xfrm>
              <a:off x="7452202" y="636350"/>
              <a:ext cx="1986328" cy="1440160"/>
              <a:chOff x="7817107" y="1716470"/>
              <a:chExt cx="1986328" cy="1440160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7"/>
              <a:stretch/>
            </p:blipFill>
            <p:spPr>
              <a:xfrm>
                <a:off x="7817107" y="1716470"/>
                <a:ext cx="1017960" cy="1440160"/>
              </a:xfrm>
              <a:prstGeom prst="rect">
                <a:avLst/>
              </a:prstGeom>
            </p:spPr>
          </p:pic>
          <p:sp>
            <p:nvSpPr>
              <p:cNvPr id="25" name="矩形 24"/>
              <p:cNvSpPr/>
              <p:nvPr/>
            </p:nvSpPr>
            <p:spPr>
              <a:xfrm>
                <a:off x="7832452" y="1743400"/>
                <a:ext cx="943028" cy="1324404"/>
              </a:xfrm>
              <a:prstGeom prst="rect">
                <a:avLst/>
              </a:prstGeom>
              <a:noFill/>
              <a:ln w="25400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txBody>
              <a:bodyPr anchor="ctr"/>
              <a:lstStyle/>
              <a:p>
                <a:pPr algn="ctr"/>
                <a:endParaRPr lang="zh-CN">
                  <a:solidFill>
                    <a:schemeClr val="lt1"/>
                  </a:solidFill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860407" y="1739455"/>
                <a:ext cx="943028" cy="1324404"/>
              </a:xfrm>
              <a:prstGeom prst="rect">
                <a:avLst/>
              </a:prstGeom>
              <a:noFill/>
              <a:ln w="25400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txBody>
              <a:bodyPr anchor="ctr"/>
              <a:lstStyle/>
              <a:p>
                <a:pPr algn="ctr"/>
                <a:endParaRPr lang="zh-CN">
                  <a:solidFill>
                    <a:schemeClr val="lt1"/>
                  </a:solidFill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8"/>
          <a:stretch/>
        </p:blipFill>
        <p:spPr>
          <a:xfrm>
            <a:off x="733556" y="1196246"/>
            <a:ext cx="2851292" cy="187220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732994" y="3068454"/>
            <a:ext cx="2851854" cy="189037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/>
          <a:stretch/>
        </p:blipFill>
        <p:spPr>
          <a:xfrm>
            <a:off x="6393160" y="4940662"/>
            <a:ext cx="2880320" cy="15841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1"/>
          <a:stretch/>
        </p:blipFill>
        <p:spPr>
          <a:xfrm>
            <a:off x="3570334" y="4940662"/>
            <a:ext cx="2822826" cy="158417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734666" y="4940662"/>
            <a:ext cx="2850182" cy="158417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2520" y="776705"/>
            <a:ext cx="5082430" cy="1569354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  <a:t>Production</a:t>
            </a:r>
          </a:p>
          <a:p>
            <a: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  <a:t>Process</a:t>
            </a:r>
          </a:p>
          <a:p>
            <a:r>
              <a:rPr lang="zh-CN" sz="2800" b="1">
                <a:solidFill>
                  <a:srgbClr val="008000"/>
                </a:solidFill>
                <a:latin typeface="微软雅黑"/>
                <a:ea typeface="微软雅黑"/>
              </a:rPr>
              <a:t>生产工艺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32520" y="2987321"/>
            <a:ext cx="2952328" cy="2594124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r>
              <a:rPr lang="en-US" sz="1800" b="1">
                <a:solidFill>
                  <a:srgbClr val="008000"/>
                </a:solidFill>
                <a:latin typeface="微软雅黑"/>
                <a:ea typeface="微软雅黑"/>
              </a:rPr>
              <a:t>Production Equipment</a:t>
            </a:r>
          </a:p>
          <a:p>
            <a:r>
              <a:rPr lang="zh-CN" sz="1400" b="1">
                <a:solidFill>
                  <a:srgbClr val="008000"/>
                </a:solidFill>
                <a:latin typeface="微软雅黑"/>
                <a:ea typeface="微软雅黑"/>
              </a:rPr>
              <a:t>生产设备</a:t>
            </a:r>
            <a:endParaRPr lang="en-US" sz="1400" b="1">
              <a:solidFill>
                <a:srgbClr val="008000"/>
              </a:solidFill>
              <a:latin typeface="微软雅黑"/>
              <a:ea typeface="微软雅黑"/>
            </a:endParaRPr>
          </a:p>
          <a:p>
            <a:endParaRPr lang="zh-CN" sz="1400" b="1">
              <a:solidFill>
                <a:srgbClr val="008000"/>
              </a:solidFill>
              <a:latin typeface="微软雅黑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zh-CN" sz="1400" b="1">
                <a:solidFill>
                  <a:srgbClr val="008000"/>
                </a:solidFill>
                <a:latin typeface="微软雅黑"/>
                <a:ea typeface="微软雅黑"/>
              </a:rPr>
              <a:t>工欲善其事，必先利其器</a:t>
            </a:r>
          </a:p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唐顺兴在风景秀丽的罗浮山拥有规模庞大的生产基地，引用了国际最先进的生产设备，有力地保障了强大的产能，成为华南区首屈一指的优秀企业。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016896" y="764704"/>
            <a:ext cx="5587923" cy="5064984"/>
            <a:chOff x="4016896" y="764704"/>
            <a:chExt cx="5587923" cy="506498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/>
          </p:blipFill>
          <p:spPr>
            <a:xfrm>
              <a:off x="4232920" y="980728"/>
              <a:ext cx="5180975" cy="4606267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6537176" y="764704"/>
              <a:ext cx="648072" cy="24044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100">
                  <a:solidFill>
                    <a:srgbClr val="008000"/>
                  </a:solidFill>
                  <a:latin typeface="微软雅黑"/>
                  <a:ea typeface="微软雅黑"/>
                </a:rPr>
                <a:t>1.</a:t>
              </a:r>
              <a:r>
                <a:rPr lang="zh-CN" sz="1100">
                  <a:solidFill>
                    <a:srgbClr val="008000"/>
                  </a:solidFill>
                  <a:latin typeface="微软雅黑"/>
                  <a:ea typeface="微软雅黑"/>
                </a:rPr>
                <a:t>放血</a:t>
              </a:r>
              <a:r>
                <a:rPr lang="en-US" sz="1100">
                  <a:solidFill>
                    <a:schemeClr val="lt1"/>
                  </a:solidFill>
                  <a:latin typeface="微软雅黑"/>
                  <a:ea typeface="微软雅黑"/>
                </a:rPr>
                <a:t> </a:t>
              </a:r>
              <a:endParaRPr lang="zh-CN" sz="1100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232920" y="1916832"/>
              <a:ext cx="638214" cy="21602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100">
                  <a:solidFill>
                    <a:srgbClr val="008000"/>
                  </a:solidFill>
                  <a:latin typeface="微软雅黑"/>
                  <a:ea typeface="微软雅黑"/>
                </a:rPr>
                <a:t>6. </a:t>
              </a:r>
              <a:r>
                <a:rPr lang="zh-CN" sz="1100">
                  <a:solidFill>
                    <a:srgbClr val="008000"/>
                  </a:solidFill>
                  <a:latin typeface="微软雅黑"/>
                  <a:ea typeface="微软雅黑"/>
                </a:rPr>
                <a:t>封袋</a:t>
              </a:r>
              <a:r>
                <a:rPr lang="en-US" sz="1100">
                  <a:solidFill>
                    <a:schemeClr val="lt1"/>
                  </a:solidFill>
                  <a:latin typeface="微软雅黑"/>
                  <a:ea typeface="微软雅黑"/>
                </a:rPr>
                <a:t> </a:t>
              </a:r>
              <a:endParaRPr lang="zh-CN" sz="1100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016896" y="4437112"/>
              <a:ext cx="916433" cy="351327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100">
                  <a:solidFill>
                    <a:srgbClr val="008000"/>
                  </a:solidFill>
                  <a:latin typeface="微软雅黑"/>
                  <a:ea typeface="微软雅黑"/>
                </a:rPr>
                <a:t>5. </a:t>
              </a:r>
              <a:r>
                <a:rPr lang="zh-CN" sz="1100">
                  <a:solidFill>
                    <a:srgbClr val="008000"/>
                  </a:solidFill>
                  <a:latin typeface="微软雅黑"/>
                  <a:ea typeface="微软雅黑"/>
                </a:rPr>
                <a:t>人工包装</a:t>
              </a:r>
              <a:r>
                <a:rPr lang="en-US" sz="1100">
                  <a:solidFill>
                    <a:schemeClr val="lt1"/>
                  </a:solidFill>
                  <a:latin typeface="微软雅黑"/>
                  <a:ea typeface="微软雅黑"/>
                </a:rPr>
                <a:t> </a:t>
              </a:r>
              <a:endParaRPr lang="zh-CN" sz="1100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37176" y="5589240"/>
              <a:ext cx="938796" cy="24044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100">
                  <a:solidFill>
                    <a:srgbClr val="008000"/>
                  </a:solidFill>
                  <a:latin typeface="微软雅黑"/>
                  <a:ea typeface="微软雅黑"/>
                </a:rPr>
                <a:t>4. </a:t>
              </a:r>
              <a:r>
                <a:rPr lang="zh-CN" sz="1100">
                  <a:solidFill>
                    <a:srgbClr val="008000"/>
                  </a:solidFill>
                  <a:latin typeface="微软雅黑"/>
                  <a:ea typeface="微软雅黑"/>
                </a:rPr>
                <a:t>称重分类</a:t>
              </a:r>
              <a:endParaRPr lang="zh-CN" sz="1100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69424" y="4437112"/>
              <a:ext cx="619371" cy="24044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100">
                  <a:solidFill>
                    <a:srgbClr val="008000"/>
                  </a:solidFill>
                  <a:latin typeface="微软雅黑"/>
                  <a:ea typeface="微软雅黑"/>
                </a:rPr>
                <a:t>3.</a:t>
              </a:r>
              <a:r>
                <a:rPr lang="zh-CN" sz="1100">
                  <a:solidFill>
                    <a:srgbClr val="008000"/>
                  </a:solidFill>
                  <a:latin typeface="微软雅黑"/>
                  <a:ea typeface="微软雅黑"/>
                </a:rPr>
                <a:t>清洗</a:t>
              </a:r>
              <a:endParaRPr lang="zh-CN" sz="1100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841432" y="2060848"/>
              <a:ext cx="763387" cy="240448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100">
                  <a:solidFill>
                    <a:srgbClr val="008000"/>
                  </a:solidFill>
                  <a:latin typeface="微软雅黑"/>
                  <a:ea typeface="微软雅黑"/>
                </a:rPr>
                <a:t>2.</a:t>
              </a:r>
              <a:r>
                <a:rPr lang="zh-CN" sz="1100">
                  <a:solidFill>
                    <a:srgbClr val="008000"/>
                  </a:solidFill>
                  <a:latin typeface="微软雅黑"/>
                  <a:ea typeface="微软雅黑"/>
                </a:rPr>
                <a:t>掏油肺</a:t>
              </a:r>
              <a:endParaRPr lang="zh-CN" sz="1100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2480" y="488673"/>
            <a:ext cx="7272808" cy="1140127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  <a:t>Production style display</a:t>
            </a:r>
          </a:p>
          <a:p>
            <a:r>
              <a:rPr lang="zh-CN" sz="2800" b="1">
                <a:solidFill>
                  <a:srgbClr val="008000"/>
                </a:solidFill>
                <a:latin typeface="微软雅黑"/>
                <a:ea typeface="微软雅黑"/>
              </a:rPr>
              <a:t>生产风貌展示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88504" y="1844824"/>
            <a:ext cx="2360712" cy="157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3728864" y="1844824"/>
            <a:ext cx="2408952" cy="16068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3748950" y="4256456"/>
            <a:ext cx="2522095" cy="16828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/>
        </p:blipFill>
        <p:spPr>
          <a:xfrm>
            <a:off x="6762982" y="1844824"/>
            <a:ext cx="2438490" cy="16265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495981" y="4077072"/>
            <a:ext cx="2792643" cy="18622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/>
        </p:blipFill>
        <p:spPr>
          <a:xfrm>
            <a:off x="6762981" y="4232047"/>
            <a:ext cx="2559991" cy="170726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/>
          <a:srcRect l="4241" r="6919" b="19769"/>
          <a:stretch/>
        </p:blipFill>
        <p:spPr>
          <a:xfrm>
            <a:off x="344489" y="260648"/>
            <a:ext cx="4536504" cy="27295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14557" t="36511"/>
          <a:stretch/>
        </p:blipFill>
        <p:spPr>
          <a:xfrm>
            <a:off x="344489" y="3265845"/>
            <a:ext cx="2880319" cy="142594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44170" y="404495"/>
            <a:ext cx="5805805" cy="999490"/>
          </a:xfrm>
          <a:prstGeom prst="rect">
            <a:avLst/>
          </a:prstGeom>
          <a:gradFill flip="none" rotWithShape="1">
            <a:gsLst>
              <a:gs pos="0">
                <a:srgbClr val="008000"/>
              </a:gs>
              <a:gs pos="92000">
                <a:srgbClr val="008000">
                  <a:alpha val="0"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8504" y="1556792"/>
            <a:ext cx="2448272" cy="468052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endParaRPr lang="zh-CN" sz="1400" b="1">
              <a:latin typeface="微软雅黑"/>
              <a:ea typeface="微软雅黑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4170" y="445135"/>
            <a:ext cx="4792345" cy="938530"/>
          </a:xfrm>
          <a:prstGeom prst="rect">
            <a:avLst/>
          </a:prstGeom>
        </p:spPr>
        <p:txBody>
          <a:bodyPr vert="horz" wrap="none" lIns="91440" tIns="45720" rIns="91440" bIns="45720" anchor="t"/>
          <a:lstStyle/>
          <a:p>
            <a:r>
              <a:rPr lang="en-US" sz="2800" b="1">
                <a:solidFill>
                  <a:schemeClr val="bg1"/>
                </a:solidFill>
                <a:latin typeface="微软雅黑"/>
                <a:ea typeface="微软雅黑"/>
              </a:rPr>
              <a:t>Sewage Treatment System</a:t>
            </a:r>
          </a:p>
          <a:p>
            <a:r>
              <a:rPr lang="zh-CN" sz="2800" b="1">
                <a:solidFill>
                  <a:schemeClr val="bg1"/>
                </a:solidFill>
                <a:latin typeface="微软雅黑"/>
                <a:ea typeface="微软雅黑"/>
              </a:rPr>
              <a:t>污水处理系统</a:t>
            </a:r>
          </a:p>
          <a:p>
            <a:pPr algn="l">
              <a:lnSpc>
                <a:spcPts val="1700"/>
              </a:lnSpc>
            </a:pPr>
            <a:endParaRPr lang="zh-CN" sz="2800" b="1">
              <a:latin typeface="微软雅黑"/>
              <a:ea typeface="微软雅黑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236364" y="1302818"/>
            <a:ext cx="748223" cy="748223"/>
          </a:xfrm>
          <a:prstGeom prst="ellipse">
            <a:avLst/>
          </a:prstGeom>
          <a:solidFill>
            <a:srgbClr val="009900"/>
          </a:solidFill>
          <a:ln w="25400">
            <a:solidFill>
              <a:srgbClr val="009900"/>
            </a:solidFill>
            <a:prstDash val="solid"/>
          </a:ln>
        </p:spPr>
        <p:txBody>
          <a:bodyPr anchor="ctr"/>
          <a:lstStyle/>
          <a:p>
            <a:pPr algn="ctr"/>
            <a:endParaRPr lang="zh-CN" sz="1400" b="1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102226" y="1302818"/>
            <a:ext cx="748224" cy="748223"/>
          </a:xfrm>
          <a:prstGeom prst="ellipse">
            <a:avLst/>
          </a:prstGeom>
          <a:solidFill>
            <a:srgbClr val="009900"/>
          </a:solidFill>
          <a:ln w="25400">
            <a:solidFill>
              <a:srgbClr val="009900"/>
            </a:solidFill>
            <a:prstDash val="solid"/>
          </a:ln>
        </p:spPr>
        <p:txBody>
          <a:bodyPr anchor="ctr"/>
          <a:lstStyle/>
          <a:p>
            <a:pPr algn="ctr"/>
            <a:endParaRPr lang="zh-CN" sz="1400" b="1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34887" y="1501342"/>
            <a:ext cx="882902" cy="204027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ctr">
              <a:lnSpc>
                <a:spcPts val="1700"/>
              </a:lnSpc>
            </a:pPr>
            <a:r>
              <a:rPr lang="zh-CN" sz="1400">
                <a:solidFill>
                  <a:schemeClr val="lt1"/>
                </a:solidFill>
                <a:latin typeface="微软雅黑"/>
                <a:ea typeface="微软雅黑"/>
              </a:rPr>
              <a:t>悬浮物多</a:t>
            </a:r>
            <a:endParaRPr lang="zh-CN" sz="1400" b="1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968089" y="1302818"/>
            <a:ext cx="748224" cy="748223"/>
          </a:xfrm>
          <a:prstGeom prst="ellipse">
            <a:avLst/>
          </a:prstGeom>
          <a:solidFill>
            <a:srgbClr val="009900"/>
          </a:solidFill>
          <a:ln w="25400">
            <a:solidFill>
              <a:srgbClr val="009900"/>
            </a:solidFill>
            <a:prstDash val="solid"/>
          </a:ln>
        </p:spPr>
        <p:txBody>
          <a:bodyPr anchor="ctr"/>
          <a:lstStyle/>
          <a:p>
            <a:pPr algn="ctr"/>
            <a:endParaRPr lang="zh-CN" sz="1400" b="1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17789" y="1488209"/>
            <a:ext cx="882902" cy="204027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ctr">
              <a:lnSpc>
                <a:spcPts val="1700"/>
              </a:lnSpc>
            </a:pPr>
            <a:r>
              <a:rPr lang="zh-CN" sz="1400">
                <a:solidFill>
                  <a:schemeClr val="lt1"/>
                </a:solidFill>
                <a:latin typeface="微软雅黑"/>
                <a:ea typeface="微软雅黑"/>
              </a:rPr>
              <a:t>大量细菌</a:t>
            </a:r>
          </a:p>
        </p:txBody>
      </p:sp>
      <p:sp>
        <p:nvSpPr>
          <p:cNvPr id="27" name="椭圆 26"/>
          <p:cNvSpPr/>
          <p:nvPr/>
        </p:nvSpPr>
        <p:spPr>
          <a:xfrm>
            <a:off x="7833952" y="1302818"/>
            <a:ext cx="748224" cy="748223"/>
          </a:xfrm>
          <a:prstGeom prst="ellipse">
            <a:avLst/>
          </a:prstGeom>
          <a:solidFill>
            <a:srgbClr val="009900"/>
          </a:solidFill>
          <a:ln w="25400">
            <a:solidFill>
              <a:srgbClr val="009900"/>
            </a:solidFill>
            <a:prstDash val="solid"/>
          </a:ln>
        </p:spPr>
        <p:txBody>
          <a:bodyPr anchor="ctr"/>
          <a:lstStyle/>
          <a:p>
            <a:pPr algn="ctr"/>
            <a:endParaRPr lang="zh-CN" sz="1400" b="1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66613" y="1523419"/>
            <a:ext cx="882902" cy="204027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ctr">
              <a:lnSpc>
                <a:spcPts val="1700"/>
              </a:lnSpc>
            </a:pPr>
            <a:r>
              <a:rPr lang="zh-CN" sz="1400">
                <a:solidFill>
                  <a:schemeClr val="lt1"/>
                </a:solidFill>
                <a:latin typeface="微软雅黑"/>
                <a:ea typeface="微软雅黑"/>
              </a:rPr>
              <a:t>氨气</a:t>
            </a:r>
          </a:p>
        </p:txBody>
      </p:sp>
      <p:sp>
        <p:nvSpPr>
          <p:cNvPr id="29" name="椭圆 28"/>
          <p:cNvSpPr/>
          <p:nvPr/>
        </p:nvSpPr>
        <p:spPr>
          <a:xfrm>
            <a:off x="8699816" y="1302818"/>
            <a:ext cx="748224" cy="748223"/>
          </a:xfrm>
          <a:prstGeom prst="ellipse">
            <a:avLst/>
          </a:prstGeom>
          <a:solidFill>
            <a:srgbClr val="009900"/>
          </a:solidFill>
          <a:ln w="25400">
            <a:solidFill>
              <a:srgbClr val="009900"/>
            </a:solidFill>
            <a:prstDash val="solid"/>
          </a:ln>
        </p:spPr>
        <p:txBody>
          <a:bodyPr anchor="ctr"/>
          <a:lstStyle/>
          <a:p>
            <a:pPr algn="ctr"/>
            <a:endParaRPr lang="zh-CN" sz="1400" b="1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640693" y="1468620"/>
            <a:ext cx="882902" cy="204027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ctr">
              <a:lnSpc>
                <a:spcPts val="1700"/>
              </a:lnSpc>
            </a:pPr>
            <a:r>
              <a:rPr lang="zh-CN" sz="1400">
                <a:solidFill>
                  <a:schemeClr val="lt1"/>
                </a:solidFill>
                <a:latin typeface="微软雅黑"/>
                <a:ea typeface="微软雅黑"/>
              </a:rPr>
              <a:t>有机磷含量高</a:t>
            </a:r>
            <a:endParaRPr lang="zh-CN" sz="1400" b="1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169024" y="1488209"/>
            <a:ext cx="882902" cy="204027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ctr">
              <a:lnSpc>
                <a:spcPts val="1700"/>
              </a:lnSpc>
            </a:pPr>
            <a:r>
              <a:rPr lang="zh-CN" sz="1400">
                <a:solidFill>
                  <a:schemeClr val="lt1"/>
                </a:solidFill>
                <a:latin typeface="微软雅黑"/>
                <a:ea typeface="微软雅黑"/>
              </a:rPr>
              <a:t>有机浓度高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236364" y="794466"/>
            <a:ext cx="2252129" cy="288032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l">
              <a:lnSpc>
                <a:spcPts val="1700"/>
              </a:lnSpc>
            </a:pPr>
            <a:r>
              <a:rPr lang="zh-CN" sz="1600" b="1">
                <a:solidFill>
                  <a:srgbClr val="008000"/>
                </a:solidFill>
                <a:latin typeface="微软雅黑"/>
                <a:ea typeface="微软雅黑"/>
              </a:rPr>
              <a:t>养殖场污水的特征</a:t>
            </a:r>
            <a:r>
              <a:rPr lang="en-US" sz="1600" b="1">
                <a:solidFill>
                  <a:srgbClr val="008000"/>
                </a:solidFill>
                <a:latin typeface="微软雅黑"/>
                <a:ea typeface="微软雅黑"/>
              </a:rPr>
              <a:t>:</a:t>
            </a:r>
            <a:endParaRPr lang="zh-CN" sz="1600" b="1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36364" y="2880890"/>
            <a:ext cx="2252129" cy="288032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l">
              <a:lnSpc>
                <a:spcPts val="1700"/>
              </a:lnSpc>
            </a:pPr>
            <a:r>
              <a:rPr lang="zh-CN" sz="1600" b="1">
                <a:solidFill>
                  <a:srgbClr val="008000"/>
                </a:solidFill>
                <a:latin typeface="微软雅黑"/>
                <a:ea typeface="微软雅黑"/>
              </a:rPr>
              <a:t>处理工艺</a:t>
            </a:r>
            <a:r>
              <a:rPr lang="en-US" sz="1600" b="1">
                <a:solidFill>
                  <a:srgbClr val="008000"/>
                </a:solidFill>
                <a:latin typeface="微软雅黑"/>
                <a:ea typeface="微软雅黑"/>
              </a:rPr>
              <a:t>:</a:t>
            </a:r>
            <a:endParaRPr lang="zh-CN" sz="1600" b="1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grpSp>
        <p:nvGrpSpPr>
          <p:cNvPr id="55" name="组合 54"/>
          <p:cNvGrpSpPr/>
          <p:nvPr/>
        </p:nvGrpSpPr>
        <p:grpSpPr>
          <a:xfrm rot="21002099">
            <a:off x="4234314" y="4033342"/>
            <a:ext cx="435526" cy="198118"/>
            <a:chOff x="4597867" y="5597624"/>
            <a:chExt cx="435526" cy="198118"/>
          </a:xfrm>
        </p:grpSpPr>
        <p:sp>
          <p:nvSpPr>
            <p:cNvPr id="51" name="矩形 50"/>
            <p:cNvSpPr/>
            <p:nvPr/>
          </p:nvSpPr>
          <p:spPr>
            <a:xfrm>
              <a:off x="4597867" y="5672030"/>
              <a:ext cx="432049" cy="45719"/>
            </a:xfrm>
            <a:prstGeom prst="rect">
              <a:avLst/>
            </a:prstGeom>
            <a:solidFill>
              <a:srgbClr val="ACD0B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rot="1077572">
              <a:off x="4601344" y="5597624"/>
              <a:ext cx="432049" cy="45719"/>
            </a:xfrm>
            <a:prstGeom prst="rect">
              <a:avLst/>
            </a:prstGeom>
            <a:solidFill>
              <a:srgbClr val="ACD0B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20700000">
              <a:off x="4601344" y="5750023"/>
              <a:ext cx="432049" cy="45719"/>
            </a:xfrm>
            <a:prstGeom prst="rect">
              <a:avLst/>
            </a:prstGeom>
            <a:solidFill>
              <a:srgbClr val="ACD0B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b="1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 rot="20518289">
            <a:off x="5123003" y="4089207"/>
            <a:ext cx="432049" cy="45719"/>
          </a:xfrm>
          <a:prstGeom prst="rect">
            <a:avLst/>
          </a:prstGeom>
          <a:solidFill>
            <a:srgbClr val="88D4C6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6" name="矩形 55"/>
          <p:cNvSpPr/>
          <p:nvPr/>
        </p:nvSpPr>
        <p:spPr>
          <a:xfrm rot="20451428">
            <a:off x="6146402" y="4089206"/>
            <a:ext cx="432049" cy="45719"/>
          </a:xfrm>
          <a:prstGeom prst="rect">
            <a:avLst/>
          </a:prstGeom>
          <a:solidFill>
            <a:srgbClr val="4A8673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7" name="矩形 56"/>
          <p:cNvSpPr/>
          <p:nvPr/>
        </p:nvSpPr>
        <p:spPr>
          <a:xfrm rot="20451428">
            <a:off x="7060893" y="4072391"/>
            <a:ext cx="432049" cy="45719"/>
          </a:xfrm>
          <a:prstGeom prst="rect">
            <a:avLst/>
          </a:prstGeom>
          <a:solidFill>
            <a:srgbClr val="33A913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8" name="矩形 57"/>
          <p:cNvSpPr/>
          <p:nvPr/>
        </p:nvSpPr>
        <p:spPr>
          <a:xfrm rot="20451428">
            <a:off x="7992040" y="4075538"/>
            <a:ext cx="432049" cy="45719"/>
          </a:xfrm>
          <a:prstGeom prst="rect">
            <a:avLst/>
          </a:prstGeom>
          <a:solidFill>
            <a:srgbClr val="339933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3574950" y="3573016"/>
            <a:ext cx="751953" cy="1118770"/>
          </a:xfrm>
          <a:prstGeom prst="roundRect">
            <a:avLst/>
          </a:prstGeom>
          <a:solidFill>
            <a:srgbClr val="ACD0BD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532244" y="3573016"/>
            <a:ext cx="751953" cy="1118770"/>
          </a:xfrm>
          <a:prstGeom prst="roundRect">
            <a:avLst/>
          </a:prstGeom>
          <a:solidFill>
            <a:srgbClr val="88D4C6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6446832" y="3573016"/>
            <a:ext cx="751953" cy="1118770"/>
          </a:xfrm>
          <a:prstGeom prst="roundRect">
            <a:avLst/>
          </a:prstGeom>
          <a:solidFill>
            <a:srgbClr val="2EA24C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404126" y="3573016"/>
            <a:ext cx="751953" cy="1118770"/>
          </a:xfrm>
          <a:prstGeom prst="roundRect">
            <a:avLst/>
          </a:prstGeom>
          <a:solidFill>
            <a:srgbClr val="33A913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8361420" y="3573016"/>
            <a:ext cx="751953" cy="1118770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5489538" y="3573016"/>
            <a:ext cx="751953" cy="1118770"/>
          </a:xfrm>
          <a:prstGeom prst="roundRect">
            <a:avLst/>
          </a:prstGeom>
          <a:solidFill>
            <a:srgbClr val="4A8673"/>
          </a:solidFill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760898" y="3863650"/>
            <a:ext cx="404464" cy="648072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r>
              <a:rPr lang="zh-CN" sz="1400" spc="300">
                <a:solidFill>
                  <a:schemeClr val="bg1"/>
                </a:solidFill>
                <a:latin typeface="微软雅黑"/>
                <a:ea typeface="微软雅黑"/>
              </a:rPr>
              <a:t>废水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722070" y="3838757"/>
            <a:ext cx="404464" cy="648072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r>
              <a:rPr lang="zh-CN" sz="1400" spc="300">
                <a:solidFill>
                  <a:schemeClr val="bg1"/>
                </a:solidFill>
                <a:latin typeface="微软雅黑"/>
                <a:ea typeface="微软雅黑"/>
              </a:rPr>
              <a:t>格栅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401781" y="3680111"/>
            <a:ext cx="749070" cy="958395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r>
              <a:rPr lang="zh-CN" sz="1400" spc="300">
                <a:solidFill>
                  <a:schemeClr val="bg1"/>
                </a:solidFill>
                <a:latin typeface="微软雅黑"/>
                <a:ea typeface="微软雅黑"/>
              </a:rPr>
              <a:t>物化反应沉淀物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620576" y="3806898"/>
            <a:ext cx="404464" cy="704823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 fontScale="92500"/>
          </a:bodyPr>
          <a:lstStyle/>
          <a:p>
            <a:pPr algn="l">
              <a:lnSpc>
                <a:spcPts val="1700"/>
              </a:lnSpc>
            </a:pPr>
            <a:r>
              <a:rPr lang="zh-CN" sz="1400" spc="300">
                <a:solidFill>
                  <a:schemeClr val="bg1"/>
                </a:solidFill>
                <a:latin typeface="微软雅黑"/>
                <a:ea typeface="微软雅黑"/>
              </a:rPr>
              <a:t>厌氧池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577870" y="3788896"/>
            <a:ext cx="404464" cy="704823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 fontScale="92500"/>
          </a:bodyPr>
          <a:lstStyle/>
          <a:p>
            <a:pPr algn="l">
              <a:lnSpc>
                <a:spcPts val="1700"/>
              </a:lnSpc>
            </a:pPr>
            <a:r>
              <a:rPr lang="zh-CN" sz="1400" spc="300">
                <a:solidFill>
                  <a:schemeClr val="bg1"/>
                </a:solidFill>
                <a:latin typeface="微软雅黑"/>
                <a:ea typeface="微软雅黑"/>
              </a:rPr>
              <a:t>消毒池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535164" y="3863650"/>
            <a:ext cx="404464" cy="704823"/>
          </a:xfrm>
          <a:prstGeom prst="rect">
            <a:avLst/>
          </a:prstGeom>
        </p:spPr>
        <p:txBody>
          <a:bodyPr vert="eaVert" wrap="squar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r>
              <a:rPr lang="zh-CN" sz="1400" spc="300">
                <a:solidFill>
                  <a:schemeClr val="bg1"/>
                </a:solidFill>
                <a:latin typeface="微软雅黑"/>
                <a:ea typeface="微软雅黑"/>
              </a:rPr>
              <a:t>肥料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88504" y="5085184"/>
            <a:ext cx="9031544" cy="1152128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废水首先经过收集进入格栅，去除大颗粒的悬浮物，然后进入雾化反应池沉淀池，去除悬浮物、色度及部分</a:t>
            </a:r>
            <a:r>
              <a:rPr lang="en-US" sz="1100">
                <a:latin typeface="微软雅黑"/>
                <a:ea typeface="微软雅黑"/>
              </a:rPr>
              <a:t>COD</a:t>
            </a:r>
            <a:r>
              <a:rPr lang="zh-CN" sz="1100">
                <a:latin typeface="微软雅黑"/>
                <a:ea typeface="微软雅黑"/>
              </a:rPr>
              <a:t>，初沉淀出水进入厌氧池，主要是将有机污染物分解成小分子污染物，小分子污染物在接触氧化内彻底降解，二沉池出水进入清水消毒池，通过消毒达到杀菌效果，系统的污泥产生于初沉池、二沉池，主要为有机污泥，通过板框压滤机压榨后可作为肥料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91" y="1218059"/>
            <a:ext cx="9905509" cy="3515631"/>
            <a:chOff x="491" y="1218059"/>
            <a:chExt cx="9905509" cy="35156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t="17608" b="35200"/>
            <a:stretch/>
          </p:blipFill>
          <p:spPr>
            <a:xfrm>
              <a:off x="491" y="1218059"/>
              <a:ext cx="9905509" cy="3507085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/>
            <a:srcRect l="5254" r="12181"/>
            <a:stretch/>
          </p:blipFill>
          <p:spPr>
            <a:xfrm>
              <a:off x="7257256" y="2594346"/>
              <a:ext cx="2648744" cy="2139344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0512" y="260648"/>
            <a:ext cx="4032448" cy="792088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Quality Assurance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latin typeface="Calibri"/>
                <a:ea typeface="微软雅黑"/>
              </a:rPr>
              <a:t>质量管理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0512" y="5157192"/>
            <a:ext cx="8856984" cy="1152128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ct val="150000"/>
              </a:lnSpc>
            </a:pPr>
            <a:r>
              <a:rPr lang="zh-CN" sz="1800" b="1">
                <a:solidFill>
                  <a:srgbClr val="008000"/>
                </a:solidFill>
                <a:latin typeface="微软雅黑"/>
                <a:ea typeface="微软雅黑"/>
              </a:rPr>
              <a:t>科学检疫，优质保证</a:t>
            </a:r>
          </a:p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公司建有领先同行的实验室、能够对产品微生物，致病菌检测，产品理化指标、近</a:t>
            </a:r>
            <a:r>
              <a:rPr lang="en-US" sz="1100">
                <a:latin typeface="微软雅黑"/>
                <a:ea typeface="微软雅黑"/>
              </a:rPr>
              <a:t>20</a:t>
            </a:r>
            <a:r>
              <a:rPr lang="zh-CN" sz="1100">
                <a:latin typeface="微软雅黑"/>
                <a:ea typeface="微软雅黑"/>
              </a:rPr>
              <a:t>项兽药残留检测、霉菌等项目进行快速检测</a:t>
            </a:r>
            <a:r>
              <a:rPr lang="en-US" sz="1100">
                <a:latin typeface="微软雅黑"/>
                <a:ea typeface="微软雅黑"/>
              </a:rPr>
              <a:t>, </a:t>
            </a:r>
            <a:r>
              <a:rPr lang="zh-CN" sz="1100">
                <a:latin typeface="微软雅黑"/>
                <a:ea typeface="微软雅黑"/>
              </a:rPr>
              <a:t>我们依靠先进的检测设备，有力地保障了产品品质，未出现一例不合格产品，先进的设备、严谨得流程，铸轧出唐顺兴优质的产品。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990553" y="4221088"/>
            <a:ext cx="3906663" cy="844394"/>
            <a:chOff x="3656855" y="4221088"/>
            <a:chExt cx="3906663" cy="844394"/>
          </a:xfrm>
        </p:grpSpPr>
        <p:sp>
          <p:nvSpPr>
            <p:cNvPr id="11" name="椭圆 10"/>
            <p:cNvSpPr/>
            <p:nvPr/>
          </p:nvSpPr>
          <p:spPr>
            <a:xfrm>
              <a:off x="3656855" y="4221088"/>
              <a:ext cx="844394" cy="844394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chemeClr val="bg1"/>
              </a:solidFill>
              <a:prstDash val="solid"/>
            </a:ln>
          </p:spPr>
          <p:txBody>
            <a:bodyPr anchor="ctr"/>
            <a:lstStyle/>
            <a:p>
              <a:pPr algn="ctr"/>
              <a:endParaRPr lang="zh-CN" sz="1400" b="1">
                <a:solidFill>
                  <a:schemeClr val="lt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90526" y="4400029"/>
              <a:ext cx="781333" cy="488179"/>
            </a:xfrm>
            <a:prstGeom prst="rect">
              <a:avLst/>
            </a:prstGeom>
          </p:spPr>
          <p:txBody>
            <a:bodyPr vert="horz" wrap="square" lIns="91440" tIns="45720" rIns="91440" bIns="45720" anchor="t"/>
            <a:lstStyle/>
            <a:p>
              <a:pPr algn="ctr"/>
              <a:r>
                <a:rPr lang="zh-CN" sz="1200">
                  <a:solidFill>
                    <a:schemeClr val="lt1"/>
                  </a:solidFill>
                  <a:latin typeface="微软雅黑"/>
                  <a:ea typeface="微软雅黑"/>
                </a:rPr>
                <a:t>先进的</a:t>
              </a:r>
              <a:endParaRPr lang="en-US" sz="1200">
                <a:solidFill>
                  <a:schemeClr val="lt1"/>
                </a:solidFill>
                <a:latin typeface="微软雅黑"/>
                <a:ea typeface="微软雅黑"/>
              </a:endParaRPr>
            </a:p>
            <a:p>
              <a:pPr algn="ctr"/>
              <a:r>
                <a:rPr lang="zh-CN" sz="1800">
                  <a:solidFill>
                    <a:schemeClr val="lt1"/>
                  </a:solidFill>
                  <a:latin typeface="微软雅黑"/>
                  <a:ea typeface="微软雅黑"/>
                </a:rPr>
                <a:t>设备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5219520" y="4221088"/>
              <a:ext cx="844394" cy="844394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chemeClr val="bg1"/>
              </a:solidFill>
              <a:prstDash val="solid"/>
            </a:ln>
          </p:spPr>
          <p:txBody>
            <a:bodyPr anchor="ctr"/>
            <a:lstStyle/>
            <a:p>
              <a:pPr algn="ctr"/>
              <a:endParaRPr lang="zh-CN" sz="1400" b="1">
                <a:solidFill>
                  <a:schemeClr val="lt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253191" y="4400029"/>
              <a:ext cx="781333" cy="488179"/>
            </a:xfrm>
            <a:prstGeom prst="rect">
              <a:avLst/>
            </a:prstGeom>
          </p:spPr>
          <p:txBody>
            <a:bodyPr vert="horz" wrap="square" lIns="91440" tIns="45720" rIns="91440" bIns="45720" anchor="t"/>
            <a:lstStyle/>
            <a:p>
              <a:pPr algn="ctr"/>
              <a:r>
                <a:rPr lang="zh-CN" sz="1200">
                  <a:solidFill>
                    <a:schemeClr val="lt1"/>
                  </a:solidFill>
                  <a:latin typeface="微软雅黑"/>
                  <a:ea typeface="微软雅黑"/>
                </a:rPr>
                <a:t>严谨的</a:t>
              </a:r>
              <a:endParaRPr lang="en-US" sz="1200">
                <a:solidFill>
                  <a:schemeClr val="lt1"/>
                </a:solidFill>
                <a:latin typeface="微软雅黑"/>
                <a:ea typeface="微软雅黑"/>
              </a:endParaRPr>
            </a:p>
            <a:p>
              <a:pPr algn="ctr"/>
              <a:r>
                <a:rPr lang="zh-CN" sz="1800">
                  <a:solidFill>
                    <a:schemeClr val="lt1"/>
                  </a:solidFill>
                  <a:latin typeface="微软雅黑"/>
                  <a:ea typeface="微软雅黑"/>
                </a:rPr>
                <a:t>流程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6719124" y="4221088"/>
              <a:ext cx="844394" cy="844394"/>
            </a:xfrm>
            <a:prstGeom prst="ellipse">
              <a:avLst/>
            </a:prstGeom>
            <a:solidFill>
              <a:srgbClr val="009900"/>
            </a:solidFill>
            <a:ln w="38100">
              <a:solidFill>
                <a:schemeClr val="bg1"/>
              </a:solidFill>
              <a:prstDash val="solid"/>
            </a:ln>
          </p:spPr>
          <p:txBody>
            <a:bodyPr anchor="ctr"/>
            <a:lstStyle/>
            <a:p>
              <a:pPr algn="ctr"/>
              <a:endParaRPr lang="zh-CN" sz="1400" b="1">
                <a:solidFill>
                  <a:schemeClr val="lt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752795" y="4400029"/>
              <a:ext cx="781333" cy="488179"/>
            </a:xfrm>
            <a:prstGeom prst="rect">
              <a:avLst/>
            </a:prstGeom>
          </p:spPr>
          <p:txBody>
            <a:bodyPr vert="horz" wrap="square" lIns="91440" tIns="45720" rIns="91440" bIns="45720" anchor="t"/>
            <a:lstStyle/>
            <a:p>
              <a:pPr algn="ctr"/>
              <a:r>
                <a:rPr lang="zh-CN" sz="1200">
                  <a:solidFill>
                    <a:schemeClr val="lt1"/>
                  </a:solidFill>
                  <a:latin typeface="微软雅黑"/>
                  <a:ea typeface="微软雅黑"/>
                </a:rPr>
                <a:t>优质的</a:t>
              </a:r>
              <a:endParaRPr lang="en-US" sz="1200">
                <a:solidFill>
                  <a:schemeClr val="lt1"/>
                </a:solidFill>
                <a:latin typeface="微软雅黑"/>
                <a:ea typeface="微软雅黑"/>
              </a:endParaRPr>
            </a:p>
            <a:p>
              <a:pPr algn="ctr"/>
              <a:r>
                <a:rPr lang="zh-CN" sz="1800">
                  <a:solidFill>
                    <a:schemeClr val="lt1"/>
                  </a:solidFill>
                  <a:latin typeface="微软雅黑"/>
                  <a:ea typeface="微软雅黑"/>
                </a:rPr>
                <a:t>产品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2618474" y="850513"/>
            <a:ext cx="4457892" cy="402708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6560" y="284480"/>
            <a:ext cx="4324985" cy="1424940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  <a:t>Business Coverage</a:t>
            </a:r>
            <a:endParaRPr lang="zh-CN" sz="2800" b="1">
              <a:solidFill>
                <a:srgbClr val="008000"/>
              </a:solidFill>
              <a:latin typeface="微软雅黑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latin typeface="微软雅黑"/>
                <a:ea typeface="微软雅黑"/>
              </a:rPr>
              <a:t>业务覆盖范围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48789" y="5085182"/>
            <a:ext cx="8208912" cy="1080119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公司经过三十多年的发展，已将产品销售渠道辐射到粤港澳大湾区城市群、长三角城市群、京津冀城市群和东南亚市场，我们只为广大消费者提供“健康、优质、美味”的唐顺兴系列禽肉食品，无论在商超系统，还是在批发市场及各大餐饮企业，都能够体验到唐顺兴带给您的快捷与健康饮食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416495" y="3143743"/>
            <a:ext cx="4647473" cy="33095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6496" y="1196246"/>
            <a:ext cx="4032448" cy="2088232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ct val="150000"/>
              </a:lnSpc>
            </a:pPr>
            <a:r>
              <a:rPr lang="zh-CN" sz="1200" b="1">
                <a:latin typeface="微软雅黑"/>
                <a:ea typeface="微软雅黑"/>
              </a:rPr>
              <a:t>粤港澳湾区城市群内，新鲜</a:t>
            </a:r>
            <a:r>
              <a:rPr lang="en-US" sz="1200" b="1">
                <a:latin typeface="微软雅黑"/>
                <a:ea typeface="微软雅黑"/>
              </a:rPr>
              <a:t>4</a:t>
            </a:r>
            <a:r>
              <a:rPr lang="zh-CN" sz="1200" b="1">
                <a:latin typeface="微软雅黑"/>
                <a:ea typeface="微软雅黑"/>
              </a:rPr>
              <a:t>小时到位</a:t>
            </a:r>
          </a:p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为更好地向用户提供专项服务，保证产品交付的及时性及产品的鲜度，公司配备了强大的配送运输车队及前置合作配送仓，率先实现了「新鲜</a:t>
            </a:r>
            <a:r>
              <a:rPr lang="en-US" sz="1100">
                <a:latin typeface="微软雅黑"/>
                <a:ea typeface="微软雅黑"/>
              </a:rPr>
              <a:t>4</a:t>
            </a:r>
            <a:r>
              <a:rPr lang="zh-CN" sz="1100">
                <a:latin typeface="微软雅黑"/>
                <a:ea typeface="微软雅黑"/>
              </a:rPr>
              <a:t>小时到位」制度，确保了产品运输的贮存环境，延长了肉品的成熟期，保持了鲜禽固有的鲜味，在客户中赢得了良好的口碑和赞誉。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6560" y="260350"/>
            <a:ext cx="3601085" cy="1080135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  <a:t>Logistics Service</a:t>
            </a:r>
            <a:endParaRPr lang="zh-CN" sz="2800" b="1">
              <a:solidFill>
                <a:srgbClr val="008000"/>
              </a:solidFill>
              <a:latin typeface="微软雅黑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latin typeface="微软雅黑"/>
                <a:ea typeface="微软雅黑"/>
              </a:rPr>
              <a:t>物流服务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/>
          <a:srcRect t="4843"/>
          <a:stretch/>
        </p:blipFill>
        <p:spPr>
          <a:xfrm>
            <a:off x="4611111" y="1340768"/>
            <a:ext cx="5316956" cy="18050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01273" y="4581128"/>
            <a:ext cx="2160239" cy="1584176"/>
          </a:xfrm>
          <a:prstGeom prst="rect">
            <a:avLst/>
          </a:prstGeom>
          <a:ln w="19050">
            <a:solidFill>
              <a:srgbClr val="016728"/>
            </a:solidFill>
          </a:ln>
        </p:spPr>
        <p:txBody>
          <a:bodyPr vert="horz" wrap="square" lIns="91440" tIns="45720" rIns="91440" bIns="45720" anchor="t"/>
          <a:lstStyle/>
          <a:p>
            <a:pPr algn="l">
              <a:lnSpc>
                <a:spcPts val="1700"/>
              </a:lnSpc>
            </a:pPr>
            <a:r>
              <a:rPr lang="zh-CN" sz="900" b="1">
                <a:latin typeface="微软雅黑"/>
                <a:ea typeface="微软雅黑"/>
              </a:rPr>
              <a:t>仓库名称：深圳仓</a:t>
            </a:r>
            <a:endParaRPr lang="en-US" sz="900" b="1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面积：</a:t>
            </a:r>
            <a:r>
              <a:rPr lang="en-US" sz="900">
                <a:latin typeface="微软雅黑"/>
                <a:ea typeface="微软雅黑"/>
              </a:rPr>
              <a:t>1500</a:t>
            </a:r>
            <a:r>
              <a:rPr lang="zh-CN" sz="900">
                <a:latin typeface="微软雅黑"/>
                <a:ea typeface="微软雅黑"/>
              </a:rPr>
              <a:t>平方</a:t>
            </a:r>
            <a:endParaRPr lang="en-US" sz="900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配送车辆：</a:t>
            </a:r>
            <a:r>
              <a:rPr lang="en-US" sz="900">
                <a:latin typeface="微软雅黑"/>
                <a:ea typeface="微软雅黑"/>
              </a:rPr>
              <a:t>31</a:t>
            </a:r>
            <a:r>
              <a:rPr lang="zh-CN" sz="900">
                <a:latin typeface="微软雅黑"/>
                <a:ea typeface="微软雅黑"/>
              </a:rPr>
              <a:t>辆</a:t>
            </a:r>
            <a:endParaRPr lang="en-US" sz="900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配送人员：</a:t>
            </a:r>
            <a:r>
              <a:rPr lang="en-US" sz="900">
                <a:latin typeface="微软雅黑"/>
                <a:ea typeface="微软雅黑"/>
              </a:rPr>
              <a:t>35</a:t>
            </a:r>
            <a:r>
              <a:rPr lang="zh-CN" sz="900">
                <a:latin typeface="微软雅黑"/>
                <a:ea typeface="微软雅黑"/>
              </a:rPr>
              <a:t>人</a:t>
            </a:r>
            <a:endParaRPr lang="en-US" sz="900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可周转货量：</a:t>
            </a:r>
            <a:r>
              <a:rPr lang="en-US" sz="900">
                <a:latin typeface="微软雅黑"/>
                <a:ea typeface="微软雅黑"/>
              </a:rPr>
              <a:t>100</a:t>
            </a:r>
            <a:r>
              <a:rPr lang="zh-CN" sz="900">
                <a:latin typeface="微软雅黑"/>
                <a:ea typeface="微软雅黑"/>
              </a:rPr>
              <a:t>吨</a:t>
            </a:r>
            <a:endParaRPr lang="en-US" sz="900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覆盖区域：深圳</a:t>
            </a:r>
            <a:endParaRPr lang="en-US" sz="900">
              <a:latin typeface="微软雅黑"/>
              <a:ea typeface="微软雅黑"/>
            </a:endParaRPr>
          </a:p>
          <a:p>
            <a:pPr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地址：深圳市龙岗区吉厦早禾坑工业区</a:t>
            </a:r>
            <a:endParaRPr lang="en-US" sz="900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endParaRPr lang="zh-CN" sz="900" b="1"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63969" y="4581128"/>
            <a:ext cx="2160239" cy="1584176"/>
          </a:xfrm>
          <a:prstGeom prst="rect">
            <a:avLst/>
          </a:prstGeom>
          <a:ln w="19050">
            <a:solidFill>
              <a:srgbClr val="016728"/>
            </a:solidFill>
          </a:ln>
        </p:spPr>
        <p:txBody>
          <a:bodyPr vert="horz" wrap="square" lIns="91440" tIns="45720" rIns="91440" bIns="45720" anchor="t"/>
          <a:lstStyle/>
          <a:p>
            <a:pPr algn="l">
              <a:lnSpc>
                <a:spcPts val="1700"/>
              </a:lnSpc>
            </a:pPr>
            <a:r>
              <a:rPr lang="zh-CN" sz="900" b="1">
                <a:latin typeface="微软雅黑"/>
                <a:ea typeface="微软雅黑"/>
              </a:rPr>
              <a:t>仓库名称：广州仓</a:t>
            </a:r>
            <a:endParaRPr lang="en-US" sz="900" b="1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面积：</a:t>
            </a:r>
            <a:r>
              <a:rPr lang="en-US" sz="900">
                <a:latin typeface="微软雅黑"/>
                <a:ea typeface="微软雅黑"/>
              </a:rPr>
              <a:t>1000</a:t>
            </a:r>
            <a:r>
              <a:rPr lang="zh-CN" sz="900">
                <a:latin typeface="微软雅黑"/>
                <a:ea typeface="微软雅黑"/>
              </a:rPr>
              <a:t>平方</a:t>
            </a:r>
            <a:endParaRPr lang="en-US" sz="900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配送车辆：</a:t>
            </a:r>
            <a:r>
              <a:rPr lang="en-US" sz="900">
                <a:latin typeface="微软雅黑"/>
                <a:ea typeface="微软雅黑"/>
              </a:rPr>
              <a:t>28</a:t>
            </a:r>
            <a:r>
              <a:rPr lang="zh-CN" sz="900">
                <a:latin typeface="微软雅黑"/>
                <a:ea typeface="微软雅黑"/>
              </a:rPr>
              <a:t>辆</a:t>
            </a:r>
            <a:endParaRPr lang="en-US" sz="900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配送人员：</a:t>
            </a:r>
            <a:r>
              <a:rPr lang="en-US" sz="900">
                <a:latin typeface="微软雅黑"/>
                <a:ea typeface="微软雅黑"/>
              </a:rPr>
              <a:t>40</a:t>
            </a:r>
            <a:r>
              <a:rPr lang="zh-CN" sz="900">
                <a:latin typeface="微软雅黑"/>
                <a:ea typeface="微软雅黑"/>
              </a:rPr>
              <a:t>人</a:t>
            </a:r>
            <a:endParaRPr lang="en-US" sz="900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可周转货量：</a:t>
            </a:r>
            <a:r>
              <a:rPr lang="en-US" sz="900">
                <a:latin typeface="微软雅黑"/>
                <a:ea typeface="微软雅黑"/>
              </a:rPr>
              <a:t>30</a:t>
            </a:r>
            <a:r>
              <a:rPr lang="zh-CN" sz="900">
                <a:latin typeface="微软雅黑"/>
                <a:ea typeface="微软雅黑"/>
              </a:rPr>
              <a:t>吨</a:t>
            </a:r>
            <a:endParaRPr lang="en-US" sz="900">
              <a:latin typeface="微软雅黑"/>
              <a:ea typeface="微软雅黑"/>
            </a:endParaRPr>
          </a:p>
          <a:p>
            <a:pPr algn="l"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覆盖区域：珠三角</a:t>
            </a:r>
            <a:endParaRPr lang="en-US" sz="900">
              <a:latin typeface="微软雅黑"/>
              <a:ea typeface="微软雅黑"/>
            </a:endParaRPr>
          </a:p>
          <a:p>
            <a:pPr>
              <a:lnSpc>
                <a:spcPts val="1700"/>
              </a:lnSpc>
            </a:pPr>
            <a:r>
              <a:rPr lang="zh-CN" sz="900">
                <a:latin typeface="微软雅黑"/>
                <a:ea typeface="微软雅黑"/>
              </a:rPr>
              <a:t>地址：广州市海珠区瀛洲路</a:t>
            </a:r>
            <a:endParaRPr lang="zh-CN" sz="900" b="1">
              <a:latin typeface="微软雅黑"/>
              <a:ea typeface="微软雅黑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756756" y="3138758"/>
            <a:ext cx="2269033" cy="866306"/>
            <a:chOff x="2756756" y="3138758"/>
            <a:chExt cx="2269033" cy="866306"/>
          </a:xfrm>
        </p:grpSpPr>
        <p:grpSp>
          <p:nvGrpSpPr>
            <p:cNvPr id="32" name="组合 31"/>
            <p:cNvGrpSpPr/>
            <p:nvPr/>
          </p:nvGrpSpPr>
          <p:grpSpPr>
            <a:xfrm>
              <a:off x="2756756" y="3284984"/>
              <a:ext cx="1692188" cy="720080"/>
              <a:chOff x="2756756" y="3284984"/>
              <a:chExt cx="1692188" cy="720080"/>
            </a:xfrm>
          </p:grpSpPr>
          <p:cxnSp>
            <p:nvCxnSpPr>
              <p:cNvPr id="8" name="直接连接符 7"/>
              <p:cNvCxnSpPr/>
              <p:nvPr/>
            </p:nvCxnSpPr>
            <p:spPr>
              <a:xfrm flipV="1">
                <a:off x="2756756" y="3284984"/>
                <a:ext cx="900100" cy="720080"/>
              </a:xfrm>
              <a:prstGeom prst="line">
                <a:avLst/>
              </a:prstGeom>
              <a:ln w="12700">
                <a:solidFill>
                  <a:srgbClr val="016728"/>
                </a:solidFill>
                <a:prstDash val="solid"/>
              </a:ln>
            </p:spPr>
          </p:cxnSp>
          <p:cxnSp>
            <p:nvCxnSpPr>
              <p:cNvPr id="10" name="直接连接符 9"/>
              <p:cNvCxnSpPr/>
              <p:nvPr/>
            </p:nvCxnSpPr>
            <p:spPr>
              <a:xfrm>
                <a:off x="3656856" y="3284984"/>
                <a:ext cx="792088" cy="0"/>
              </a:xfrm>
              <a:prstGeom prst="line">
                <a:avLst/>
              </a:prstGeom>
              <a:ln w="12700">
                <a:solidFill>
                  <a:srgbClr val="016728"/>
                </a:solidFill>
                <a:prstDash val="solid"/>
              </a:ln>
            </p:spPr>
          </p:cxnSp>
        </p:grpSp>
        <p:sp>
          <p:nvSpPr>
            <p:cNvPr id="30" name="矩形 29"/>
            <p:cNvSpPr/>
            <p:nvPr/>
          </p:nvSpPr>
          <p:spPr>
            <a:xfrm>
              <a:off x="4417930" y="3138758"/>
              <a:ext cx="607859" cy="310341"/>
            </a:xfrm>
            <a:prstGeom prst="rect">
              <a:avLst/>
            </a:prstGeom>
            <a:solidFill>
              <a:srgbClr val="008000"/>
            </a:solidFill>
          </p:spPr>
          <p:txBody>
            <a:bodyPr wrap="non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sz="1100">
                  <a:solidFill>
                    <a:schemeClr val="bg1"/>
                  </a:solidFill>
                  <a:latin typeface="微软雅黑"/>
                  <a:ea typeface="微软雅黑"/>
                </a:rPr>
                <a:t>广州仓</a:t>
              </a:r>
              <a:endParaRPr lang="en-US" sz="1100">
                <a:solidFill>
                  <a:schemeClr val="bg1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74384" y="5008935"/>
            <a:ext cx="883352" cy="1228377"/>
            <a:chOff x="3584848" y="5013176"/>
            <a:chExt cx="883352" cy="122837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584848" y="5013176"/>
              <a:ext cx="576064" cy="936104"/>
            </a:xfrm>
            <a:prstGeom prst="line">
              <a:avLst/>
            </a:prstGeom>
            <a:ln w="12700">
              <a:solidFill>
                <a:srgbClr val="016728"/>
              </a:solidFill>
              <a:prstDash val="solid"/>
            </a:ln>
          </p:spPr>
        </p:cxnSp>
        <p:sp>
          <p:nvSpPr>
            <p:cNvPr id="33" name="矩形 32"/>
            <p:cNvSpPr/>
            <p:nvPr/>
          </p:nvSpPr>
          <p:spPr>
            <a:xfrm>
              <a:off x="3860341" y="5952115"/>
              <a:ext cx="607859" cy="289438"/>
            </a:xfrm>
            <a:prstGeom prst="rect">
              <a:avLst/>
            </a:prstGeom>
            <a:solidFill>
              <a:srgbClr val="008000"/>
            </a:solidFill>
          </p:spPr>
          <p:txBody>
            <a:bodyPr wrap="none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zh-CN" sz="1100">
                  <a:solidFill>
                    <a:schemeClr val="bg1"/>
                  </a:solidFill>
                  <a:latin typeface="微软雅黑"/>
                  <a:ea typeface="微软雅黑"/>
                </a:rPr>
                <a:t>深圳仓</a:t>
              </a:r>
              <a:endParaRPr lang="en-US" sz="1100">
                <a:solidFill>
                  <a:schemeClr val="bg1"/>
                </a:solidFill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2" name="AutoShape 2"/>
          <p:cNvSpPr>
            <a:spLocks noChangeAspect="1" noChangeArrowheads="1"/>
          </p:cNvSpPr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/>
          <a:lstStyle/>
          <a:p>
            <a:endParaRPr lang="zh-CN"/>
          </a:p>
        </p:txBody>
      </p:sp>
      <p:sp>
        <p:nvSpPr>
          <p:cNvPr id="16" name="TextBox 15"/>
          <p:cNvSpPr txBox="1"/>
          <p:nvPr/>
        </p:nvSpPr>
        <p:spPr>
          <a:xfrm>
            <a:off x="272480" y="404664"/>
            <a:ext cx="4032448" cy="792088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Customer Cooperation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en-US" sz="2800" b="1" spc="300">
                <a:solidFill>
                  <a:srgbClr val="008000"/>
                </a:solidFill>
                <a:latin typeface="Calibri"/>
                <a:ea typeface="微软雅黑"/>
              </a:rPr>
              <a:t> </a:t>
            </a:r>
            <a:r>
              <a:rPr lang="zh-CN" sz="2800" b="1" spc="300">
                <a:solidFill>
                  <a:srgbClr val="008000"/>
                </a:solidFill>
                <a:latin typeface="Calibri"/>
                <a:ea typeface="微软雅黑"/>
              </a:rPr>
              <a:t>部分合作客户</a:t>
            </a:r>
            <a:r>
              <a:rPr lang="zh-CN" sz="900" b="1" spc="30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微软雅黑"/>
              </a:rPr>
              <a:t>（排名不分先后）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6415" y="4355465"/>
            <a:ext cx="8890635" cy="2262505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ts val="1900"/>
              </a:lnSpc>
            </a:pPr>
            <a:r>
              <a:rPr lang="zh-CN" sz="1200">
                <a:latin typeface="微软雅黑"/>
                <a:ea typeface="微软雅黑"/>
              </a:rPr>
              <a:t>公司主要产品为</a:t>
            </a:r>
            <a:r>
              <a:rPr lang="en-US" sz="1200">
                <a:latin typeface="微软雅黑"/>
                <a:ea typeface="微软雅黑"/>
              </a:rPr>
              <a:t>“</a:t>
            </a:r>
            <a:r>
              <a:rPr lang="zh-CN" sz="1200">
                <a:latin typeface="微软雅黑"/>
                <a:ea typeface="微软雅黑"/>
              </a:rPr>
              <a:t>唐顺兴</a:t>
            </a:r>
            <a:r>
              <a:rPr lang="en-US" sz="1200">
                <a:latin typeface="微软雅黑"/>
                <a:ea typeface="微软雅黑"/>
              </a:rPr>
              <a:t>”</a:t>
            </a:r>
            <a:r>
              <a:rPr lang="zh-CN" sz="1200">
                <a:latin typeface="微软雅黑"/>
                <a:ea typeface="微软雅黑"/>
              </a:rPr>
              <a:t>牌系列禽肉食品，销售网络覆盖粤港澳湾区城市群、长三角城市群、京津冀城市群等区域。</a:t>
            </a:r>
            <a:endParaRPr lang="en-US" sz="1200">
              <a:latin typeface="微软雅黑"/>
              <a:ea typeface="微软雅黑"/>
            </a:endParaRPr>
          </a:p>
          <a:p>
            <a:pPr>
              <a:lnSpc>
                <a:spcPts val="1900"/>
              </a:lnSpc>
            </a:pPr>
            <a:endParaRPr lang="en-US" sz="1200">
              <a:latin typeface="微软雅黑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sz="1100" b="1">
                <a:solidFill>
                  <a:srgbClr val="FF0000"/>
                </a:solidFill>
                <a:latin typeface="微软雅黑"/>
                <a:ea typeface="微软雅黑"/>
              </a:rPr>
              <a:t>港澳区年销售额</a:t>
            </a:r>
            <a:r>
              <a:rPr lang="en-US" sz="1100" b="1">
                <a:solidFill>
                  <a:srgbClr val="FF0000"/>
                </a:solidFill>
                <a:latin typeface="微软雅黑"/>
                <a:ea typeface="微软雅黑"/>
              </a:rPr>
              <a:t>10</a:t>
            </a:r>
            <a:r>
              <a:rPr lang="zh-CN" sz="1100" b="1">
                <a:solidFill>
                  <a:srgbClr val="FF0000"/>
                </a:solidFill>
                <a:latin typeface="微软雅黑"/>
                <a:ea typeface="微软雅黑"/>
              </a:rPr>
              <a:t>亿元，部分合作伙伴：</a:t>
            </a:r>
            <a:r>
              <a:rPr lang="zh-CN" sz="1100">
                <a:latin typeface="微软雅黑"/>
                <a:ea typeface="微软雅黑"/>
              </a:rPr>
              <a:t>大家乐集团、太兴集团、大快活集团、美心集团、百份百餐饮集团、唐宫集团、惠康集团、佳宝集团、</a:t>
            </a:r>
            <a:r>
              <a:rPr lang="en-US" sz="1100">
                <a:latin typeface="微软雅黑"/>
                <a:ea typeface="微软雅黑"/>
              </a:rPr>
              <a:t>UNY</a:t>
            </a:r>
            <a:r>
              <a:rPr lang="zh-CN" sz="1100">
                <a:latin typeface="微软雅黑"/>
                <a:ea typeface="微软雅黑"/>
              </a:rPr>
              <a:t>超市集团等。</a:t>
            </a:r>
          </a:p>
          <a:p>
            <a:pPr>
              <a:lnSpc>
                <a:spcPct val="150000"/>
              </a:lnSpc>
            </a:pPr>
            <a:r>
              <a:rPr lang="zh-CN" sz="1100" b="1">
                <a:solidFill>
                  <a:srgbClr val="FF0000"/>
                </a:solidFill>
                <a:latin typeface="微软雅黑"/>
                <a:ea typeface="微软雅黑"/>
              </a:rPr>
              <a:t>中国大陆区年销售额</a:t>
            </a:r>
            <a:r>
              <a:rPr lang="en-US" sz="1100" b="1">
                <a:solidFill>
                  <a:srgbClr val="FF0000"/>
                </a:solidFill>
                <a:latin typeface="微软雅黑"/>
                <a:ea typeface="微软雅黑"/>
              </a:rPr>
              <a:t>8</a:t>
            </a:r>
            <a:r>
              <a:rPr lang="zh-CN" sz="1100" b="1">
                <a:solidFill>
                  <a:srgbClr val="FF0000"/>
                </a:solidFill>
                <a:latin typeface="微软雅黑"/>
                <a:ea typeface="微软雅黑"/>
              </a:rPr>
              <a:t>亿元，部分合作伙伴：</a:t>
            </a:r>
            <a:r>
              <a:rPr lang="zh-CN" sz="1100">
                <a:latin typeface="微软雅黑"/>
                <a:ea typeface="微软雅黑"/>
              </a:rPr>
              <a:t>沃尔玛、天虹、卜蜂莲花、吉之岛、麦德龙、华润</a:t>
            </a:r>
            <a:r>
              <a:rPr lang="en-US" sz="1100">
                <a:latin typeface="微软雅黑"/>
                <a:ea typeface="微软雅黑"/>
              </a:rPr>
              <a:t>OEL</a:t>
            </a:r>
            <a:r>
              <a:rPr lang="zh-CN" sz="1100">
                <a:latin typeface="微软雅黑"/>
                <a:ea typeface="微软雅黑"/>
              </a:rPr>
              <a:t>、盒马鲜生、舌尖科技、壹只卤鹅、鸿禧楼、小鹿供应链、富士康、钱大妈、朴朴超市、叮咚买菜、美团买菜等。</a:t>
            </a:r>
          </a:p>
          <a:p>
            <a:pPr>
              <a:lnSpc>
                <a:spcPct val="150000"/>
              </a:lnSpc>
            </a:pPr>
            <a:endParaRPr lang="en-US" sz="1100">
              <a:latin typeface="微软雅黑"/>
              <a:ea typeface="微软雅黑"/>
            </a:endParaRPr>
          </a:p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还与粤港澳城市群各大院校、机关食堂建立稳固的合作关系，以优质的食品、完善的服务、最佳的口碑不断发展扩大合作伙伴。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32520" y="4788771"/>
            <a:ext cx="8784590" cy="0"/>
          </a:xfrm>
          <a:prstGeom prst="line">
            <a:avLst/>
          </a:prstGeom>
          <a:ln w="12700">
            <a:solidFill>
              <a:srgbClr val="2EA24C"/>
            </a:solidFill>
            <a:prstDash val="sysDot"/>
          </a:ln>
        </p:spPr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262942" y="1268760"/>
            <a:ext cx="7380605" cy="30874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箭头连接符 28"/>
          <p:cNvCxnSpPr/>
          <p:nvPr/>
        </p:nvCxnSpPr>
        <p:spPr>
          <a:xfrm>
            <a:off x="344488" y="3140968"/>
            <a:ext cx="9217024" cy="0"/>
          </a:xfrm>
          <a:prstGeom prst="straightConnector1">
            <a:avLst/>
          </a:prstGeom>
          <a:ln w="28575">
            <a:solidFill>
              <a:srgbClr val="016728"/>
            </a:solidFill>
            <a:prstDash val="solid"/>
            <a:headEnd type="arrow"/>
            <a:tailEnd type="arrow"/>
          </a:ln>
        </p:spPr>
      </p:cxnSp>
      <p:sp>
        <p:nvSpPr>
          <p:cNvPr id="10" name="AutoShape 2"/>
          <p:cNvSpPr>
            <a:spLocks noChangeAspect="1" noChangeArrowheads="1"/>
          </p:cNvSpPr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/>
          <a:lstStyle/>
          <a:p>
            <a:endParaRPr lang="zh-CN"/>
          </a:p>
        </p:txBody>
      </p:sp>
      <p:sp>
        <p:nvSpPr>
          <p:cNvPr id="12" name="矩形 11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1" name="AutoShape 5"/>
          <p:cNvSpPr>
            <a:spLocks noChangeAspect="1" noChangeArrowheads="1"/>
          </p:cNvSpPr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/>
          <a:lstStyle/>
          <a:p>
            <a:endParaRPr lang="zh-CN" sz="2000"/>
          </a:p>
        </p:txBody>
      </p:sp>
      <p:sp>
        <p:nvSpPr>
          <p:cNvPr id="16" name="TextBox 15"/>
          <p:cNvSpPr txBox="1"/>
          <p:nvPr/>
        </p:nvSpPr>
        <p:spPr>
          <a:xfrm>
            <a:off x="1136650" y="4364990"/>
            <a:ext cx="7920990" cy="1144905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ct val="150000"/>
              </a:lnSpc>
            </a:pPr>
            <a:r>
              <a:rPr lang="zh-CN" sz="2000" b="1">
                <a:solidFill>
                  <a:srgbClr val="016728"/>
                </a:solidFill>
                <a:latin typeface="微软雅黑"/>
                <a:ea typeface="微软雅黑"/>
              </a:rPr>
              <a:t>人</a:t>
            </a:r>
            <a:r>
              <a:rPr lang="zh-CN" sz="1400">
                <a:latin typeface="微软雅黑"/>
                <a:ea typeface="微软雅黑"/>
              </a:rPr>
              <a:t>，</a:t>
            </a:r>
            <a:r>
              <a:rPr lang="zh-CN" sz="1100">
                <a:latin typeface="微软雅黑"/>
                <a:ea typeface="微软雅黑"/>
              </a:rPr>
              <a:t>永远是企业发展壮大的基石，公司始终坚持「以人为本」的管理理念，加强企业文化的建设，不断充实管理人员、组织各类培训活动，大力提高员工福利待遇，并组织各项丰富多彩的业余文化活动，极大地增强了员工的凝聚力和向心力，逐渐形成了一个快速、高效的「唐顺兴」团队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575025" y="2204864"/>
            <a:ext cx="8856985" cy="1867058"/>
            <a:chOff x="-1239688" y="1916832"/>
            <a:chExt cx="12023634" cy="253458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/>
          </p:blipFill>
          <p:spPr>
            <a:xfrm>
              <a:off x="-1239688" y="1916832"/>
              <a:ext cx="2505249" cy="2438199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/>
          </p:blipFill>
          <p:spPr>
            <a:xfrm>
              <a:off x="1064568" y="1916832"/>
              <a:ext cx="2651541" cy="246258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/>
            <a:stretch/>
          </p:blipFill>
          <p:spPr>
            <a:xfrm>
              <a:off x="3474149" y="1988840"/>
              <a:ext cx="2486963" cy="2401626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/>
            <a:stretch/>
          </p:blipFill>
          <p:spPr>
            <a:xfrm>
              <a:off x="5890806" y="1988840"/>
              <a:ext cx="2590586" cy="2462581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/>
            <a:stretch/>
          </p:blipFill>
          <p:spPr>
            <a:xfrm>
              <a:off x="8193360" y="1988840"/>
              <a:ext cx="2590586" cy="2438199"/>
            </a:xfrm>
            <a:prstGeom prst="rect">
              <a:avLst/>
            </a:prstGeom>
          </p:spPr>
        </p:pic>
      </p:grpSp>
      <p:sp>
        <p:nvSpPr>
          <p:cNvPr id="2" name="TextBox 19"/>
          <p:cNvSpPr txBox="1"/>
          <p:nvPr/>
        </p:nvSpPr>
        <p:spPr>
          <a:xfrm>
            <a:off x="416560" y="433705"/>
            <a:ext cx="4324985" cy="1424940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  <a:t>Talent Development</a:t>
            </a:r>
          </a:p>
          <a:p>
            <a:r>
              <a:rPr lang="zh-CN" sz="2800" b="1" spc="300">
                <a:solidFill>
                  <a:srgbClr val="008000"/>
                </a:solidFill>
                <a:latin typeface="微软雅黑"/>
                <a:ea typeface="微软雅黑"/>
              </a:rPr>
              <a:t>人才发展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2" name="AutoShape 2"/>
          <p:cNvSpPr>
            <a:spLocks noChangeAspect="1" noChangeArrowheads="1"/>
          </p:cNvSpPr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/>
          <a:lstStyle/>
          <a:p>
            <a:endParaRPr lang="zh-CN"/>
          </a:p>
        </p:txBody>
      </p:sp>
      <p:sp>
        <p:nvSpPr>
          <p:cNvPr id="16" name="TextBox 15"/>
          <p:cNvSpPr txBox="1"/>
          <p:nvPr/>
        </p:nvSpPr>
        <p:spPr>
          <a:xfrm>
            <a:off x="272480" y="404664"/>
            <a:ext cx="4032448" cy="1224136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Future Prospects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ea typeface="微软雅黑"/>
              </a:rPr>
              <a:t>高速</a:t>
            </a:r>
            <a:r>
              <a:rPr lang="zh-CN" sz="2800" b="1" spc="300">
                <a:solidFill>
                  <a:srgbClr val="008000"/>
                </a:solidFill>
                <a:latin typeface="微软雅黑"/>
                <a:ea typeface="微软雅黑"/>
              </a:rPr>
              <a:t>发展</a:t>
            </a:r>
            <a:r>
              <a:rPr lang="en-US" sz="2800" b="1" spc="300">
                <a:solidFill>
                  <a:srgbClr val="008000"/>
                </a:solidFill>
                <a:latin typeface="微软雅黑"/>
                <a:ea typeface="微软雅黑"/>
              </a:rPr>
              <a:t>-1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2520" y="4365104"/>
            <a:ext cx="8928992" cy="2016224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ct val="300000"/>
              </a:lnSpc>
            </a:pPr>
            <a:r>
              <a:rPr lang="zh-CN" sz="1400" b="1">
                <a:solidFill>
                  <a:srgbClr val="008000"/>
                </a:solidFill>
                <a:latin typeface="微软雅黑"/>
                <a:ea typeface="微软雅黑"/>
              </a:rPr>
              <a:t>杨村顺安牧场  现代化肉鸡养殖示范基地</a:t>
            </a:r>
          </a:p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        为稳定保障粤港澳大湾区畜禽货源供应，唐顺兴历时</a:t>
            </a:r>
            <a:r>
              <a:rPr lang="en-US" sz="1100">
                <a:latin typeface="微软雅黑"/>
                <a:ea typeface="微软雅黑"/>
              </a:rPr>
              <a:t>3</a:t>
            </a:r>
            <a:r>
              <a:rPr lang="zh-CN" sz="1100">
                <a:latin typeface="微软雅黑"/>
                <a:ea typeface="微软雅黑"/>
              </a:rPr>
              <a:t>年倾力打造的的现代化肉鸡养殖示范基地，耗资</a:t>
            </a:r>
            <a:r>
              <a:rPr lang="en-US" sz="1100">
                <a:latin typeface="微软雅黑"/>
                <a:ea typeface="微软雅黑"/>
              </a:rPr>
              <a:t>1</a:t>
            </a:r>
            <a:r>
              <a:rPr lang="zh-CN" sz="1100">
                <a:latin typeface="微软雅黑"/>
                <a:ea typeface="微软雅黑"/>
              </a:rPr>
              <a:t>亿多元，将养殖基地打造成为“布局合理、设施精良、技术先进、管理规范、生产高效、产出安全、环境优美、绿色发展”的现代美丽生态牧场。</a:t>
            </a:r>
            <a:r>
              <a:rPr lang="en-US" sz="1100">
                <a:latin typeface="微软雅黑"/>
                <a:ea typeface="微软雅黑"/>
              </a:rPr>
              <a:t>2019</a:t>
            </a:r>
            <a:r>
              <a:rPr lang="zh-CN" sz="1100">
                <a:latin typeface="微软雅黑"/>
                <a:ea typeface="微软雅黑"/>
              </a:rPr>
              <a:t>年养殖基地通过了</a:t>
            </a:r>
            <a:r>
              <a:rPr lang="en-US" sz="1100">
                <a:latin typeface="微软雅黑"/>
                <a:ea typeface="微软雅黑"/>
              </a:rPr>
              <a:t>CIQ</a:t>
            </a:r>
            <a:r>
              <a:rPr lang="zh-CN" sz="1100">
                <a:latin typeface="微软雅黑"/>
                <a:ea typeface="微软雅黑"/>
              </a:rPr>
              <a:t>认证， 被国家农业部认定为畜禽养殖标准化示范场、广东省现代化美丽牧场、广东省畜禽养殖标准化示范场， 粪污资源化利用实施单位等多项荣誉称号。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04528" y="5013176"/>
            <a:ext cx="8784976" cy="0"/>
          </a:xfrm>
          <a:prstGeom prst="line">
            <a:avLst/>
          </a:prstGeom>
          <a:ln w="12700">
            <a:solidFill>
              <a:srgbClr val="2EA24C"/>
            </a:solidFill>
            <a:prstDash val="sysDot"/>
          </a:ln>
        </p:spPr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>
          <a:xfrm>
            <a:off x="336076" y="1628800"/>
            <a:ext cx="3027182" cy="2258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/>
          <a:stretch/>
        </p:blipFill>
        <p:spPr>
          <a:xfrm>
            <a:off x="6609183" y="1633831"/>
            <a:ext cx="2704715" cy="2253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/>
          <a:stretch/>
        </p:blipFill>
        <p:spPr>
          <a:xfrm>
            <a:off x="3454804" y="1633831"/>
            <a:ext cx="3082372" cy="2253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标题 1"/>
          <p:cNvSpPr txBox="1"/>
          <p:nvPr/>
        </p:nvSpPr>
        <p:spPr>
          <a:xfrm>
            <a:off x="5385048" y="265262"/>
            <a:ext cx="3888432" cy="2227634"/>
          </a:xfrm>
          <a:prstGeom prst="rect">
            <a:avLst/>
          </a:prstGeom>
          <a:noFill/>
        </p:spPr>
        <p:txBody>
          <a:bodyPr vert="horz" lIns="95776" tIns="47887" rIns="95776" bIns="47887" anchor="ctr"/>
          <a:lstStyle>
            <a:lvl1pPr lvl="0" algn="ctr" defTabSz="957580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Calibri"/>
                <a:ea typeface="宋体"/>
              </a:defRPr>
            </a:lvl1pPr>
          </a:lstStyle>
          <a:p>
            <a:pPr algn="r">
              <a:defRPr/>
            </a:pPr>
            <a:r>
              <a:rPr lang="en-US" sz="4800" b="1">
                <a:solidFill>
                  <a:srgbClr val="008000"/>
                </a:solidFill>
                <a:ea typeface="微软雅黑"/>
              </a:rPr>
              <a:t>CONTENTS</a:t>
            </a:r>
          </a:p>
          <a:p>
            <a:pPr algn="r">
              <a:defRPr/>
            </a:pPr>
            <a:r>
              <a:rPr lang="zh-CN" sz="4800" b="1">
                <a:solidFill>
                  <a:srgbClr val="008000"/>
                </a:solidFill>
                <a:ea typeface="微软雅黑"/>
              </a:rPr>
              <a:t>目录</a:t>
            </a:r>
          </a:p>
        </p:txBody>
      </p:sp>
      <p:pic>
        <p:nvPicPr>
          <p:cNvPr id="4" name="图片 1"/>
          <p:cNvPicPr>
            <a:picLocks noGrp="1" noChangeAspect="1"/>
          </p:cNvPicPr>
          <p:nvPr/>
        </p:nvPicPr>
        <p:blipFill rotWithShape="1">
          <a:blip r:embed="rId2"/>
          <a:srcRect l="15595" r="5502"/>
          <a:stretch/>
        </p:blipFill>
        <p:spPr>
          <a:xfrm>
            <a:off x="3224808" y="2996952"/>
            <a:ext cx="6120680" cy="301602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标题 1"/>
          <p:cNvSpPr txBox="1"/>
          <p:nvPr/>
        </p:nvSpPr>
        <p:spPr>
          <a:xfrm>
            <a:off x="632460" y="265430"/>
            <a:ext cx="2952115" cy="6184900"/>
          </a:xfrm>
          <a:prstGeom prst="rect">
            <a:avLst/>
          </a:prstGeom>
          <a:noFill/>
        </p:spPr>
        <p:txBody>
          <a:bodyPr vert="horz" lIns="95776" tIns="47887" rIns="95776" bIns="47887" anchor="ctr"/>
          <a:lstStyle>
            <a:lvl1pPr lvl="0" algn="ctr" defTabSz="957580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Calibri"/>
                <a:ea typeface="宋体"/>
              </a:defRPr>
            </a:lvl1pPr>
          </a:lstStyle>
          <a:p>
            <a:pPr algn="l">
              <a:defRPr/>
            </a:pPr>
            <a:r>
              <a:rPr lang="zh-CN" sz="2400" b="1">
                <a:solidFill>
                  <a:srgbClr val="008000"/>
                </a:solidFill>
                <a:latin typeface="微软雅黑"/>
                <a:ea typeface="微软雅黑"/>
              </a:rPr>
              <a:t>信念篇</a:t>
            </a:r>
          </a:p>
          <a:p>
            <a:pPr algn="l">
              <a:defRPr/>
            </a:pPr>
            <a:endParaRPr lang="en-US" sz="1200">
              <a:latin typeface="微软雅黑"/>
              <a:ea typeface="微软雅黑"/>
            </a:endParaRP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企业文化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企业简介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资质荣誉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发展历程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理念与精神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组织架构</a:t>
            </a:r>
          </a:p>
          <a:p>
            <a:pPr algn="l"/>
            <a:endParaRPr lang="en-US" sz="1100" b="1" spc="300">
              <a:solidFill>
                <a:srgbClr val="008000"/>
              </a:solidFill>
              <a:latin typeface="微软雅黑"/>
              <a:ea typeface="微软雅黑"/>
            </a:endParaRPr>
          </a:p>
          <a:p>
            <a:pPr algn="l">
              <a:defRPr/>
            </a:pPr>
            <a:r>
              <a:rPr lang="zh-CN" sz="2400" b="1">
                <a:solidFill>
                  <a:srgbClr val="008000"/>
                </a:solidFill>
                <a:latin typeface="微软雅黑"/>
                <a:ea typeface="微软雅黑"/>
              </a:rPr>
              <a:t>成就篇</a:t>
            </a:r>
          </a:p>
          <a:p>
            <a:pPr algn="l">
              <a:defRPr/>
            </a:pPr>
            <a:endParaRPr lang="en-US" sz="1200" b="1">
              <a:solidFill>
                <a:srgbClr val="008000"/>
              </a:solidFill>
              <a:latin typeface="微软雅黑"/>
              <a:ea typeface="微软雅黑"/>
            </a:endParaRP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生态循环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生态养殖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生产工艺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生产风貌展示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污水处理系统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质量管理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业务覆盖范围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物流服务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部分合作客户</a:t>
            </a:r>
          </a:p>
          <a:p>
            <a:pPr algn="l"/>
            <a:endParaRPr lang="en-US" sz="2000" b="1">
              <a:solidFill>
                <a:srgbClr val="008000"/>
              </a:solidFill>
              <a:latin typeface="微软雅黑"/>
              <a:ea typeface="微软雅黑"/>
            </a:endParaRPr>
          </a:p>
          <a:p>
            <a:pPr algn="l">
              <a:defRPr/>
            </a:pPr>
            <a:r>
              <a:rPr lang="zh-CN" sz="2400" b="1">
                <a:solidFill>
                  <a:srgbClr val="008000"/>
                </a:solidFill>
                <a:latin typeface="微软雅黑"/>
                <a:ea typeface="微软雅黑"/>
              </a:rPr>
              <a:t>发展篇</a:t>
            </a:r>
          </a:p>
          <a:p>
            <a:pPr algn="l">
              <a:defRPr/>
            </a:pPr>
            <a:endParaRPr lang="en-US" sz="1200" b="1">
              <a:solidFill>
                <a:srgbClr val="008000"/>
              </a:solidFill>
              <a:latin typeface="微软雅黑"/>
              <a:ea typeface="微软雅黑"/>
            </a:endParaRP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人才发展</a:t>
            </a: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高速发展</a:t>
            </a:r>
            <a:endParaRPr lang="en-US" sz="1100" spc="300">
              <a:latin typeface="微软雅黑"/>
              <a:ea typeface="微软雅黑"/>
            </a:endParaRPr>
          </a:p>
          <a:p>
            <a:pPr algn="l"/>
            <a:r>
              <a:rPr lang="zh-CN" sz="1100" spc="300">
                <a:latin typeface="微软雅黑"/>
                <a:ea typeface="微软雅黑"/>
              </a:rPr>
              <a:t>未来展望</a:t>
            </a:r>
            <a:endParaRPr lang="zh-CN" sz="1200">
              <a:latin typeface="微软雅黑"/>
              <a:ea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2" name="AutoShape 2"/>
          <p:cNvSpPr>
            <a:spLocks noChangeAspect="1" noChangeArrowheads="1"/>
          </p:cNvSpPr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/>
          <a:lstStyle/>
          <a:p>
            <a:endParaRPr lang="zh-CN"/>
          </a:p>
        </p:txBody>
      </p:sp>
      <p:sp>
        <p:nvSpPr>
          <p:cNvPr id="16" name="TextBox 15"/>
          <p:cNvSpPr txBox="1"/>
          <p:nvPr/>
        </p:nvSpPr>
        <p:spPr>
          <a:xfrm>
            <a:off x="272480" y="404664"/>
            <a:ext cx="4032448" cy="1224136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Future Prospects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ea typeface="微软雅黑"/>
              </a:rPr>
              <a:t>高速</a:t>
            </a:r>
            <a:r>
              <a:rPr lang="zh-CN" sz="2800" b="1" spc="300">
                <a:solidFill>
                  <a:srgbClr val="008000"/>
                </a:solidFill>
                <a:latin typeface="微软雅黑"/>
                <a:ea typeface="微软雅黑"/>
              </a:rPr>
              <a:t>发展</a:t>
            </a:r>
            <a:r>
              <a:rPr lang="en-US" sz="2800" b="1" spc="300">
                <a:solidFill>
                  <a:srgbClr val="008000"/>
                </a:solidFill>
                <a:latin typeface="微软雅黑"/>
                <a:ea typeface="微软雅黑"/>
              </a:rPr>
              <a:t>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2520" y="4653136"/>
            <a:ext cx="8928992" cy="1728192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ct val="300000"/>
              </a:lnSpc>
            </a:pPr>
            <a:r>
              <a:rPr lang="zh-CN" sz="1400" b="1">
                <a:solidFill>
                  <a:srgbClr val="008000"/>
                </a:solidFill>
                <a:latin typeface="微软雅黑"/>
                <a:ea typeface="微软雅黑"/>
              </a:rPr>
              <a:t>香港冷链物流配送园区</a:t>
            </a:r>
          </a:p>
          <a:p>
            <a:pPr>
              <a:lnSpc>
                <a:spcPct val="150000"/>
              </a:lnSpc>
            </a:pPr>
            <a:r>
              <a:rPr lang="en-US" sz="1100">
                <a:latin typeface="微软雅黑"/>
                <a:ea typeface="微软雅黑"/>
              </a:rPr>
              <a:t>       2018</a:t>
            </a:r>
            <a:r>
              <a:rPr lang="zh-CN" sz="1100">
                <a:latin typeface="微软雅黑"/>
                <a:ea typeface="微软雅黑"/>
              </a:rPr>
              <a:t>年香港物流配送园区正式启动建设，园区占地面积</a:t>
            </a:r>
            <a:r>
              <a:rPr lang="en-US" sz="1100">
                <a:latin typeface="微软雅黑"/>
                <a:ea typeface="微软雅黑"/>
              </a:rPr>
              <a:t>55000</a:t>
            </a:r>
            <a:r>
              <a:rPr lang="zh-CN" sz="1100">
                <a:latin typeface="微软雅黑"/>
                <a:ea typeface="微软雅黑"/>
              </a:rPr>
              <a:t>平方英尺，园区设有占地达</a:t>
            </a:r>
            <a:r>
              <a:rPr lang="en-US" sz="1100">
                <a:latin typeface="微软雅黑"/>
                <a:ea typeface="微软雅黑"/>
              </a:rPr>
              <a:t>1400</a:t>
            </a:r>
            <a:r>
              <a:rPr lang="zh-CN" sz="1100">
                <a:latin typeface="微软雅黑"/>
                <a:ea typeface="微软雅黑"/>
              </a:rPr>
              <a:t>平方米的低温冷库。物流配送园区建成后，配货速度比现在提高一倍以上，将成为香港地区最大的冷鲜家禽配送中心，配货量将满足大半个香港的市场需求。新的大型冷库将全面采用世界上最先进的数码化管理软件，实现随时监控在库品的实时状态。全新的物流配送中心将更快捷、更高效，满足香港市场，为香港市场未来的发展提供强劲动力！ 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04528" y="5301208"/>
            <a:ext cx="8784976" cy="0"/>
          </a:xfrm>
          <a:prstGeom prst="line">
            <a:avLst/>
          </a:prstGeom>
          <a:ln w="12700">
            <a:solidFill>
              <a:srgbClr val="2EA24C"/>
            </a:solidFill>
            <a:prstDash val="sysDot"/>
          </a:ln>
        </p:spPr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3462" b="7938"/>
          <a:stretch/>
        </p:blipFill>
        <p:spPr>
          <a:xfrm>
            <a:off x="6401222" y="2064059"/>
            <a:ext cx="2736303" cy="227891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>
          <a:xfrm>
            <a:off x="488505" y="2054861"/>
            <a:ext cx="2952328" cy="226121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/>
        </p:blipFill>
        <p:spPr>
          <a:xfrm>
            <a:off x="3519501" y="2061717"/>
            <a:ext cx="2791288" cy="2281258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491" y="6623640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2" name="AutoShape 2"/>
          <p:cNvSpPr>
            <a:spLocks noChangeAspect="1" noChangeArrowheads="1"/>
          </p:cNvSpPr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/>
          <a:lstStyle/>
          <a:p>
            <a:endParaRPr lang="zh-CN"/>
          </a:p>
        </p:txBody>
      </p:sp>
      <p:sp>
        <p:nvSpPr>
          <p:cNvPr id="16" name="TextBox 15"/>
          <p:cNvSpPr txBox="1"/>
          <p:nvPr/>
        </p:nvSpPr>
        <p:spPr>
          <a:xfrm>
            <a:off x="272480" y="404664"/>
            <a:ext cx="4032448" cy="1224136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Future Prospects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ea typeface="微软雅黑"/>
              </a:rPr>
              <a:t>高速</a:t>
            </a:r>
            <a:r>
              <a:rPr lang="zh-CN" sz="2800" b="1" spc="300">
                <a:solidFill>
                  <a:srgbClr val="008000"/>
                </a:solidFill>
                <a:latin typeface="微软雅黑"/>
                <a:ea typeface="微软雅黑"/>
              </a:rPr>
              <a:t>发展</a:t>
            </a:r>
            <a:r>
              <a:rPr lang="en-US" sz="2800" b="1" spc="300">
                <a:solidFill>
                  <a:srgbClr val="008000"/>
                </a:solidFill>
                <a:latin typeface="微软雅黑"/>
                <a:ea typeface="微软雅黑"/>
              </a:rPr>
              <a:t>-3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60512" y="4437112"/>
            <a:ext cx="8928992" cy="1835209"/>
            <a:chOff x="632520" y="4581128"/>
            <a:chExt cx="8928992" cy="1835209"/>
          </a:xfrm>
        </p:grpSpPr>
        <p:sp>
          <p:nvSpPr>
            <p:cNvPr id="19" name="TextBox 18"/>
            <p:cNvSpPr txBox="1"/>
            <p:nvPr/>
          </p:nvSpPr>
          <p:spPr>
            <a:xfrm>
              <a:off x="632520" y="4581128"/>
              <a:ext cx="8928992" cy="1835209"/>
            </a:xfrm>
            <a:prstGeom prst="rect">
              <a:avLst/>
            </a:prstGeom>
          </p:spPr>
          <p:txBody>
            <a:bodyPr vert="horz" wrap="square" lIns="91440" tIns="45720" rIns="91440" bIns="45720" anchor="t"/>
            <a:lstStyle/>
            <a:p>
              <a:pPr>
                <a:lnSpc>
                  <a:spcPct val="300000"/>
                </a:lnSpc>
              </a:pPr>
              <a:r>
                <a:rPr lang="zh-CN" sz="1400" b="1">
                  <a:solidFill>
                    <a:srgbClr val="008000"/>
                  </a:solidFill>
                  <a:latin typeface="微软雅黑"/>
                  <a:ea typeface="微软雅黑"/>
                </a:rPr>
                <a:t>唐顺兴食品</a:t>
              </a:r>
              <a:r>
                <a:rPr lang="en-US" sz="1400" b="1">
                  <a:solidFill>
                    <a:srgbClr val="008000"/>
                  </a:solidFill>
                  <a:latin typeface="微软雅黑"/>
                  <a:ea typeface="微软雅黑"/>
                </a:rPr>
                <a:t>   </a:t>
              </a:r>
              <a:r>
                <a:rPr lang="zh-CN" sz="1400" b="1">
                  <a:solidFill>
                    <a:srgbClr val="008000"/>
                  </a:solidFill>
                  <a:latin typeface="微软雅黑"/>
                  <a:ea typeface="微软雅黑"/>
                </a:rPr>
                <a:t>河南禽肉全产业链加工项目</a:t>
              </a:r>
            </a:p>
            <a:p>
              <a:pPr>
                <a:lnSpc>
                  <a:spcPct val="150000"/>
                </a:lnSpc>
              </a:pPr>
              <a:r>
                <a:rPr lang="en-US" sz="1100">
                  <a:latin typeface="微软雅黑"/>
                  <a:ea typeface="微软雅黑"/>
                </a:rPr>
                <a:t>       2020</a:t>
              </a:r>
              <a:r>
                <a:rPr lang="zh-CN" sz="1100">
                  <a:latin typeface="微软雅黑"/>
                  <a:ea typeface="微软雅黑"/>
                </a:rPr>
                <a:t>年 唐顺兴食品（河南）有限公司禽肉全产业链加工项目正式启动， 分两期建设肉鸡屠宰加工项目和中央厨房熟食预制菜项目 。</a:t>
              </a:r>
              <a:r>
                <a:rPr lang="en-US" sz="1100">
                  <a:latin typeface="微软雅黑"/>
                  <a:ea typeface="微软雅黑"/>
                </a:rPr>
                <a:t> </a:t>
              </a:r>
              <a:r>
                <a:rPr lang="zh-CN" sz="1100">
                  <a:latin typeface="微软雅黑"/>
                  <a:ea typeface="微软雅黑"/>
                </a:rPr>
                <a:t>一期主要建设年屠宰活大鸡</a:t>
              </a:r>
              <a:r>
                <a:rPr lang="en-US" sz="1100">
                  <a:latin typeface="微软雅黑"/>
                  <a:ea typeface="微软雅黑"/>
                </a:rPr>
                <a:t>7000</a:t>
              </a:r>
              <a:r>
                <a:rPr lang="zh-CN" sz="1100">
                  <a:latin typeface="微软雅黑"/>
                  <a:ea typeface="微软雅黑"/>
                </a:rPr>
                <a:t>万羽生产线，预计建成投产后，可年生产并配送禽肉产品</a:t>
              </a:r>
              <a:r>
                <a:rPr lang="en-US" sz="1100">
                  <a:latin typeface="微软雅黑"/>
                  <a:ea typeface="微软雅黑"/>
                </a:rPr>
                <a:t>10</a:t>
              </a:r>
              <a:r>
                <a:rPr lang="zh-CN" sz="1100">
                  <a:latin typeface="微软雅黑"/>
                  <a:ea typeface="微软雅黑"/>
                </a:rPr>
                <a:t>万吨；</a:t>
              </a:r>
              <a:r>
                <a:rPr lang="en-US" sz="1100">
                  <a:latin typeface="微软雅黑"/>
                  <a:ea typeface="微软雅黑"/>
                </a:rPr>
                <a:t> </a:t>
              </a:r>
              <a:r>
                <a:rPr lang="zh-CN" sz="1100">
                  <a:latin typeface="微软雅黑"/>
                  <a:ea typeface="微软雅黑"/>
                </a:rPr>
                <a:t>二期主要建设中央厨房熟食预制菜加工项目，依托现有生产基地，建立综合性的食品生产园区，保障产品品质，提供稳定质量的优质产品。在食品生产园区内，在园区实现产品仓储、实验研发、物流运输、销售渠道等资源共享。</a:t>
              </a:r>
              <a:r>
                <a:rPr lang="en-US" sz="1100">
                  <a:latin typeface="微软雅黑"/>
                  <a:ea typeface="微软雅黑"/>
                </a:rPr>
                <a:t> </a:t>
              </a:r>
              <a:r>
                <a:rPr lang="zh-CN" sz="1100">
                  <a:latin typeface="微软雅黑"/>
                  <a:ea typeface="微软雅黑"/>
                </a:rPr>
                <a:t>目前，项目正在紧锣密鼓筹建中</a:t>
              </a:r>
              <a:r>
                <a:rPr lang="en-US" sz="1100">
                  <a:latin typeface="微软雅黑"/>
                  <a:ea typeface="微软雅黑"/>
                </a:rPr>
                <a:t>,</a:t>
              </a:r>
              <a:r>
                <a:rPr lang="zh-CN" sz="1100">
                  <a:latin typeface="微软雅黑"/>
                  <a:ea typeface="微软雅黑"/>
                </a:rPr>
                <a:t>预计最快今年年底建成投产。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32520" y="5200625"/>
              <a:ext cx="8784976" cy="0"/>
            </a:xfrm>
            <a:prstGeom prst="line">
              <a:avLst/>
            </a:prstGeom>
            <a:ln w="12700">
              <a:solidFill>
                <a:srgbClr val="2EA24C"/>
              </a:solidFill>
              <a:prstDash val="sysDot"/>
            </a:ln>
          </p:spPr>
        </p:cxnSp>
      </p:grpSp>
      <p:grpSp>
        <p:nvGrpSpPr>
          <p:cNvPr id="5" name="组合 4"/>
          <p:cNvGrpSpPr/>
          <p:nvPr/>
        </p:nvGrpSpPr>
        <p:grpSpPr>
          <a:xfrm>
            <a:off x="416496" y="1753766"/>
            <a:ext cx="9144288" cy="2567334"/>
            <a:chOff x="428005" y="1969152"/>
            <a:chExt cx="8701459" cy="2443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803" r="673"/>
            <a:stretch/>
          </p:blipFill>
          <p:spPr>
            <a:xfrm>
              <a:off x="4773747" y="1969152"/>
              <a:ext cx="4355717" cy="243539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/>
            <a:srcRect r="770"/>
            <a:stretch/>
          </p:blipFill>
          <p:spPr>
            <a:xfrm>
              <a:off x="428005" y="1988840"/>
              <a:ext cx="4251861" cy="24233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"/>
          <p:cNvSpPr>
            <a:spLocks noChangeAspect="1" noChangeArrowheads="1"/>
          </p:cNvSpPr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/>
          <a:lstStyle/>
          <a:p>
            <a:endParaRPr lang="zh-CN"/>
          </a:p>
        </p:txBody>
      </p:sp>
      <p:sp>
        <p:nvSpPr>
          <p:cNvPr id="16" name="TextBox 15"/>
          <p:cNvSpPr txBox="1"/>
          <p:nvPr/>
        </p:nvSpPr>
        <p:spPr>
          <a:xfrm>
            <a:off x="272480" y="404664"/>
            <a:ext cx="4032448" cy="1224136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Future Prospects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ea typeface="微软雅黑"/>
              </a:rPr>
              <a:t>高速</a:t>
            </a:r>
            <a:r>
              <a:rPr lang="zh-CN" sz="2800" b="1" spc="300">
                <a:solidFill>
                  <a:srgbClr val="008000"/>
                </a:solidFill>
                <a:latin typeface="微软雅黑"/>
                <a:ea typeface="微软雅黑"/>
              </a:rPr>
              <a:t>发展</a:t>
            </a:r>
            <a:r>
              <a:rPr lang="en-US" sz="2800" b="1" spc="300">
                <a:solidFill>
                  <a:srgbClr val="008000"/>
                </a:solidFill>
                <a:latin typeface="微软雅黑"/>
                <a:ea typeface="微软雅黑"/>
              </a:rPr>
              <a:t>-4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8544" y="2996952"/>
            <a:ext cx="3744416" cy="720080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ct val="300000"/>
              </a:lnSpc>
            </a:pPr>
            <a:endParaRPr lang="zh-CN" sz="1400" b="1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0512" y="5085184"/>
            <a:ext cx="8928992" cy="1332148"/>
            <a:chOff x="560512" y="5121188"/>
            <a:chExt cx="8928992" cy="1332148"/>
          </a:xfrm>
        </p:grpSpPr>
        <p:sp>
          <p:nvSpPr>
            <p:cNvPr id="19" name="TextBox 18"/>
            <p:cNvSpPr txBox="1"/>
            <p:nvPr/>
          </p:nvSpPr>
          <p:spPr>
            <a:xfrm>
              <a:off x="560512" y="5338207"/>
              <a:ext cx="8928992" cy="1115129"/>
            </a:xfrm>
            <a:prstGeom prst="rect">
              <a:avLst/>
            </a:prstGeom>
          </p:spPr>
          <p:txBody>
            <a:bodyPr vert="horz" wrap="square" lIns="91440" tIns="45720" rIns="91440" bIns="45720" anchor="t"/>
            <a:lstStyle/>
            <a:p>
              <a:endParaRPr lang="en-US" sz="1200">
                <a:latin typeface="微软雅黑"/>
                <a:ea typeface="微软雅黑"/>
              </a:endParaRPr>
            </a:p>
            <a:p>
              <a:pPr>
                <a:lnSpc>
                  <a:spcPct val="150000"/>
                </a:lnSpc>
              </a:pPr>
              <a:r>
                <a:rPr lang="en-US" sz="1100">
                  <a:latin typeface="微软雅黑"/>
                  <a:ea typeface="微软雅黑"/>
                </a:rPr>
                <a:t>       2021</a:t>
              </a:r>
              <a:r>
                <a:rPr lang="zh-CN" sz="1100">
                  <a:latin typeface="微软雅黑"/>
                  <a:ea typeface="微软雅黑"/>
                </a:rPr>
                <a:t>年濮阳市顺安牧场有限公司 </a:t>
              </a:r>
              <a:r>
                <a:rPr lang="en-US" sz="1100">
                  <a:latin typeface="微软雅黑"/>
                  <a:ea typeface="微软雅黑"/>
                </a:rPr>
                <a:t> </a:t>
              </a:r>
              <a:r>
                <a:rPr lang="zh-CN" sz="1100">
                  <a:latin typeface="微软雅黑"/>
                  <a:ea typeface="微软雅黑"/>
                </a:rPr>
                <a:t>肉鸡标准化养殖项目正式启动， 主要建设现代化肉鸡标准养殖示范小区，采取“四良”模式进行标准化养殖，废弃物集中无害化处理，农业废弃物综合利用，预计年出栏</a:t>
              </a:r>
              <a:r>
                <a:rPr lang="en-US" sz="1100">
                  <a:latin typeface="微软雅黑"/>
                  <a:ea typeface="微软雅黑"/>
                </a:rPr>
                <a:t>1000</a:t>
              </a:r>
              <a:r>
                <a:rPr lang="zh-CN" sz="1100">
                  <a:latin typeface="微软雅黑"/>
                  <a:ea typeface="微软雅黑"/>
                </a:rPr>
                <a:t>万只，直接带动农户养殖</a:t>
              </a:r>
              <a:r>
                <a:rPr lang="en-US" sz="1100">
                  <a:latin typeface="微软雅黑"/>
                  <a:ea typeface="微软雅黑"/>
                </a:rPr>
                <a:t>2000</a:t>
              </a:r>
              <a:r>
                <a:rPr lang="zh-CN" sz="1100">
                  <a:latin typeface="微软雅黑"/>
                  <a:ea typeface="微软雅黑"/>
                </a:rPr>
                <a:t>户以上，项目建设后，对于带动农民致富、推动整个产业链延伸以及行业发展都有着积极的作用。目前，项目正在紧锣密鼓筹建中</a:t>
              </a:r>
              <a:r>
                <a:rPr lang="en-US" sz="1100">
                  <a:latin typeface="微软雅黑"/>
                  <a:ea typeface="微软雅黑"/>
                </a:rPr>
                <a:t>, </a:t>
              </a:r>
              <a:r>
                <a:rPr lang="zh-CN" sz="1100">
                  <a:latin typeface="微软雅黑"/>
                  <a:ea typeface="微软雅黑"/>
                </a:rPr>
                <a:t>预计今年</a:t>
              </a:r>
              <a:r>
                <a:rPr lang="en-US" sz="1100">
                  <a:latin typeface="微软雅黑"/>
                  <a:ea typeface="微软雅黑"/>
                </a:rPr>
                <a:t>6</a:t>
              </a:r>
              <a:r>
                <a:rPr lang="zh-CN" sz="1100">
                  <a:latin typeface="微软雅黑"/>
                  <a:ea typeface="微软雅黑"/>
                </a:rPr>
                <a:t>月初正式投产。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32520" y="5460082"/>
              <a:ext cx="8784976" cy="0"/>
            </a:xfrm>
            <a:prstGeom prst="line">
              <a:avLst/>
            </a:prstGeom>
            <a:ln w="12700">
              <a:solidFill>
                <a:srgbClr val="2EA24C"/>
              </a:solidFill>
              <a:prstDash val="sysDot"/>
            </a:ln>
          </p:spPr>
        </p:cxnSp>
        <p:sp>
          <p:nvSpPr>
            <p:cNvPr id="6" name="TextBox 5"/>
            <p:cNvSpPr txBox="1"/>
            <p:nvPr/>
          </p:nvSpPr>
          <p:spPr>
            <a:xfrm>
              <a:off x="632520" y="5121188"/>
              <a:ext cx="3240360" cy="324036"/>
            </a:xfrm>
            <a:prstGeom prst="rect">
              <a:avLst/>
            </a:prstGeom>
          </p:spPr>
          <p:txBody>
            <a:bodyPr vert="horz" wrap="square" lIns="91440" tIns="45720" rIns="91440" bIns="45720" anchor="t">
              <a:normAutofit/>
            </a:bodyPr>
            <a:lstStyle/>
            <a:p>
              <a:pPr>
                <a:lnSpc>
                  <a:spcPts val="1700"/>
                </a:lnSpc>
              </a:pPr>
              <a:r>
                <a:rPr lang="zh-CN" sz="1400" b="1">
                  <a:solidFill>
                    <a:srgbClr val="008000"/>
                  </a:solidFill>
                  <a:latin typeface="微软雅黑"/>
                  <a:ea typeface="微软雅黑"/>
                </a:rPr>
                <a:t>河南顺安牧场  肉鸡标准化养殖项目</a:t>
              </a: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>
          <a:xfrm>
            <a:off x="1136576" y="1484784"/>
            <a:ext cx="7776864" cy="331654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矩形 14"/>
          <p:cNvSpPr/>
          <p:nvPr/>
        </p:nvSpPr>
        <p:spPr>
          <a:xfrm rot="10800000">
            <a:off x="491" y="6623640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0"/>
            <a:ext cx="9906000" cy="5285703"/>
            <a:chOff x="0" y="0"/>
            <a:chExt cx="9906000" cy="528570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rcRect t="26155"/>
            <a:stretch/>
          </p:blipFill>
          <p:spPr>
            <a:xfrm>
              <a:off x="0" y="0"/>
              <a:ext cx="9906000" cy="5285703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8409384" y="4941168"/>
              <a:ext cx="1244798" cy="341119"/>
            </a:xfrm>
            <a:prstGeom prst="rect">
              <a:avLst/>
            </a:prstGeom>
          </p:spPr>
          <p:txBody>
            <a:bodyPr vert="horz" wrap="square" lIns="91440" tIns="45720" rIns="91440" bIns="45720" anchor="t"/>
            <a:lstStyle/>
            <a:p>
              <a:pPr algn="l">
                <a:lnSpc>
                  <a:spcPts val="1700"/>
                </a:lnSpc>
              </a:pPr>
              <a:r>
                <a:rPr lang="zh-CN" sz="1400">
                  <a:solidFill>
                    <a:schemeClr val="bg1"/>
                  </a:solidFill>
                  <a:latin typeface="微软雅黑"/>
                  <a:ea typeface="微软雅黑"/>
                </a:rPr>
                <a:t>罗浮山剪影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16496" y="5445224"/>
            <a:ext cx="9073008" cy="936104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>
              <a:lnSpc>
                <a:spcPct val="150000"/>
              </a:lnSpc>
            </a:pPr>
            <a:r>
              <a:rPr lang="zh-CN" sz="1100">
                <a:solidFill>
                  <a:srgbClr val="008000"/>
                </a:solidFill>
                <a:latin typeface="微软雅黑"/>
                <a:ea typeface="微软雅黑"/>
              </a:rPr>
              <a:t>绿色发展是未来，进入新时代的中国倡导“我们既要绿水青山，也要金山银山。宁要绿水青山，不要金山银山，因为绿水青山就是金山银山。”绿水青山的生命价值就是我们的未来，唐顺兴人秉承“珍爱生命，崇尚自然，保护生态，尊重规律”这样的绿色发展理念，立志与各商家携手打造和谐，健康，美好的未来。</a:t>
            </a:r>
          </a:p>
        </p:txBody>
      </p:sp>
      <p:sp>
        <p:nvSpPr>
          <p:cNvPr id="10" name="矩形 9"/>
          <p:cNvSpPr/>
          <p:nvPr/>
        </p:nvSpPr>
        <p:spPr>
          <a:xfrm rot="10800000">
            <a:off x="491" y="6623640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272480" y="404664"/>
            <a:ext cx="4032448" cy="1224136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Future Prospects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chemeClr val="bg1"/>
                </a:solidFill>
                <a:latin typeface="微软雅黑"/>
                <a:ea typeface="微软雅黑"/>
              </a:rPr>
              <a:t>未来展望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 rot="21133892">
            <a:off x="3199237" y="2239854"/>
            <a:ext cx="648072" cy="1252736"/>
          </a:xfrm>
          <a:solidFill>
            <a:srgbClr val="3399FF"/>
          </a:solidFill>
        </p:spPr>
        <p:txBody>
          <a:bodyPr anchor="ctr"/>
          <a:lstStyle/>
          <a:p>
            <a:pPr marL="0" indent="0">
              <a:buNone/>
            </a:pPr>
            <a:r>
              <a:rPr lang="zh-CN">
                <a:solidFill>
                  <a:schemeClr val="bg1"/>
                </a:solidFill>
                <a:latin typeface="微软雅黑"/>
                <a:ea typeface="微软雅黑"/>
              </a:rPr>
              <a:t>感</a:t>
            </a:r>
          </a:p>
        </p:txBody>
      </p:sp>
      <p:sp>
        <p:nvSpPr>
          <p:cNvPr id="4" name="矩形 1"/>
          <p:cNvSpPr>
            <a:spLocks noChangeArrowheads="1"/>
          </p:cNvSpPr>
          <p:nvPr/>
        </p:nvSpPr>
        <p:spPr>
          <a:xfrm>
            <a:off x="4164461" y="4773015"/>
            <a:ext cx="2878723" cy="1050817"/>
          </a:xfrm>
          <a:prstGeom prst="rect">
            <a:avLst/>
          </a:prstGeom>
          <a:noFill/>
          <a:ln>
            <a:noFill/>
          </a:ln>
        </p:spPr>
        <p:txBody>
          <a:bodyPr wrap="square" lIns="95776" tIns="47887" rIns="95776" bIns="47887">
            <a:spAutoFit/>
          </a:bodyPr>
          <a:lstStyle/>
          <a:p>
            <a:r>
              <a:rPr lang="zh-CN" sz="1100" b="1">
                <a:latin typeface="微软雅黑"/>
                <a:ea typeface="微软雅黑"/>
              </a:rPr>
              <a:t>惠州顺兴食品有限公司</a:t>
            </a:r>
            <a:endParaRPr lang="en-US" sz="1100" b="1">
              <a:latin typeface="微软雅黑"/>
              <a:ea typeface="微软雅黑"/>
            </a:endParaRPr>
          </a:p>
          <a:p>
            <a:r>
              <a:rPr lang="zh-CN" sz="1100" b="1">
                <a:latin typeface="微软雅黑"/>
                <a:ea typeface="微软雅黑"/>
              </a:rPr>
              <a:t>惠州骏宝贸易有限公司</a:t>
            </a:r>
            <a:endParaRPr lang="en-US" sz="1100" b="1">
              <a:latin typeface="微软雅黑"/>
              <a:ea typeface="微软雅黑"/>
            </a:endParaRPr>
          </a:p>
          <a:p>
            <a:r>
              <a:rPr lang="zh-CN" sz="1000">
                <a:latin typeface="微软雅黑"/>
                <a:ea typeface="微软雅黑"/>
              </a:rPr>
              <a:t>地址：广东省惠州市博罗县福田镇福中路</a:t>
            </a:r>
            <a:r>
              <a:rPr lang="en-US" sz="1000">
                <a:latin typeface="微软雅黑"/>
                <a:ea typeface="微软雅黑"/>
              </a:rPr>
              <a:t>153</a:t>
            </a:r>
            <a:r>
              <a:rPr lang="zh-CN" sz="1000">
                <a:latin typeface="微软雅黑"/>
                <a:ea typeface="微软雅黑"/>
              </a:rPr>
              <a:t>号</a:t>
            </a:r>
            <a:endParaRPr lang="en-US" sz="1000">
              <a:latin typeface="微软雅黑"/>
              <a:ea typeface="微软雅黑"/>
            </a:endParaRPr>
          </a:p>
          <a:p>
            <a:r>
              <a:rPr lang="zh-CN" sz="1000">
                <a:latin typeface="微软雅黑"/>
                <a:ea typeface="微软雅黑"/>
              </a:rPr>
              <a:t>电话：</a:t>
            </a:r>
            <a:r>
              <a:rPr lang="en-US" sz="1000">
                <a:latin typeface="微软雅黑"/>
                <a:ea typeface="微软雅黑"/>
              </a:rPr>
              <a:t>+86 0752 6861 937</a:t>
            </a:r>
          </a:p>
          <a:p>
            <a:r>
              <a:rPr lang="zh-CN" sz="1000">
                <a:latin typeface="微软雅黑"/>
                <a:ea typeface="微软雅黑"/>
              </a:rPr>
              <a:t>传真：</a:t>
            </a:r>
            <a:r>
              <a:rPr lang="en-US" sz="1000">
                <a:latin typeface="微软雅黑"/>
                <a:ea typeface="微软雅黑"/>
              </a:rPr>
              <a:t>+86 0752 6861 961</a:t>
            </a:r>
          </a:p>
          <a:p>
            <a:r>
              <a:rPr lang="zh-CN" sz="1000">
                <a:latin typeface="微软雅黑"/>
                <a:ea typeface="微软雅黑"/>
              </a:rPr>
              <a:t>网址：</a:t>
            </a:r>
            <a:r>
              <a:rPr lang="en-US" sz="1000">
                <a:latin typeface="微软雅黑"/>
                <a:ea typeface="微软雅黑"/>
              </a:rPr>
              <a:t>www.tangshunxing.com</a:t>
            </a:r>
          </a:p>
        </p:txBody>
      </p:sp>
      <p:sp>
        <p:nvSpPr>
          <p:cNvPr id="5" name="内容占位符 2"/>
          <p:cNvSpPr txBox="1"/>
          <p:nvPr/>
        </p:nvSpPr>
        <p:spPr>
          <a:xfrm rot="384190">
            <a:off x="4010047" y="2057786"/>
            <a:ext cx="648072" cy="1252736"/>
          </a:xfrm>
          <a:prstGeom prst="rect">
            <a:avLst/>
          </a:prstGeom>
          <a:solidFill>
            <a:srgbClr val="FF9933"/>
          </a:solidFill>
        </p:spPr>
        <p:txBody>
          <a:bodyPr vert="horz" lIns="95776" tIns="47887" rIns="95776" bIns="47887" anchor="ctr">
            <a:normAutofit/>
          </a:bodyPr>
          <a:lstStyle>
            <a:lvl1pPr marL="359410" lvl="0" indent="-359410" algn="l" defTabSz="957580">
              <a:spcBef>
                <a:spcPct val="20000"/>
              </a:spcBef>
              <a:buFont typeface="Arial" charset="0"/>
              <a:buChar char="•"/>
              <a:defRPr sz="3400" kern="1200">
                <a:solidFill>
                  <a:schemeClr val="tx1"/>
                </a:solidFill>
                <a:latin typeface="Calibri"/>
                <a:ea typeface="宋体"/>
              </a:defRPr>
            </a:lvl1pPr>
            <a:lvl2pPr marL="777875" lvl="1" indent="-299085" algn="l" defTabSz="957580">
              <a:spcBef>
                <a:spcPct val="20000"/>
              </a:spcBef>
              <a:buFont typeface="Arial" charset="0"/>
              <a:buChar char="–"/>
              <a:defRPr sz="3000" kern="1200">
                <a:solidFill>
                  <a:schemeClr val="tx1"/>
                </a:solidFill>
                <a:latin typeface="Calibri"/>
                <a:ea typeface="宋体"/>
              </a:defRPr>
            </a:lvl2pPr>
            <a:lvl3pPr marL="1196975" lvl="2" indent="-239395" algn="l" defTabSz="957580">
              <a:spcBef>
                <a:spcPct val="20000"/>
              </a:spcBef>
              <a:buFont typeface="Arial" charset="0"/>
              <a:buChar char="•"/>
              <a:defRPr sz="2500" kern="1200">
                <a:solidFill>
                  <a:schemeClr val="tx1"/>
                </a:solidFill>
                <a:latin typeface="Calibri"/>
                <a:ea typeface="宋体"/>
              </a:defRPr>
            </a:lvl3pPr>
            <a:lvl4pPr marL="1675765" lvl="3" indent="-239395" algn="l" defTabSz="957580">
              <a:spcBef>
                <a:spcPct val="20000"/>
              </a:spcBef>
              <a:buFont typeface="Arial" charset="0"/>
              <a:buChar char="–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4pPr>
            <a:lvl5pPr marL="2155190" lvl="4" indent="-239395" algn="l" defTabSz="957580">
              <a:spcBef>
                <a:spcPct val="20000"/>
              </a:spcBef>
              <a:buFont typeface="Arial" charset="0"/>
              <a:buChar char="»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5pPr>
            <a:lvl6pPr marL="2633980" lvl="5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6pPr>
            <a:lvl7pPr marL="3112770" lvl="6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7pPr>
            <a:lvl8pPr marL="3591560" lvl="7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8pPr>
            <a:lvl9pPr marL="4070350" lvl="8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zh-CN">
                <a:solidFill>
                  <a:schemeClr val="bg1"/>
                </a:solidFill>
                <a:latin typeface="微软雅黑"/>
                <a:ea typeface="微软雅黑"/>
              </a:rPr>
              <a:t>谢</a:t>
            </a:r>
          </a:p>
        </p:txBody>
      </p:sp>
      <p:sp>
        <p:nvSpPr>
          <p:cNvPr id="6" name="内容占位符 2"/>
          <p:cNvSpPr txBox="1"/>
          <p:nvPr/>
        </p:nvSpPr>
        <p:spPr>
          <a:xfrm rot="21133892">
            <a:off x="4807646" y="2214179"/>
            <a:ext cx="648072" cy="1252736"/>
          </a:xfrm>
          <a:prstGeom prst="rect">
            <a:avLst/>
          </a:prstGeom>
          <a:solidFill>
            <a:srgbClr val="99CC00"/>
          </a:solidFill>
        </p:spPr>
        <p:txBody>
          <a:bodyPr vert="horz" lIns="95776" tIns="47887" rIns="95776" bIns="47887" anchor="ctr">
            <a:normAutofit/>
          </a:bodyPr>
          <a:lstStyle>
            <a:lvl1pPr marL="359410" lvl="0" indent="-359410" algn="l" defTabSz="957580">
              <a:spcBef>
                <a:spcPct val="20000"/>
              </a:spcBef>
              <a:buFont typeface="Arial" charset="0"/>
              <a:buChar char="•"/>
              <a:defRPr sz="3400" kern="1200">
                <a:solidFill>
                  <a:schemeClr val="tx1"/>
                </a:solidFill>
                <a:latin typeface="Calibri"/>
                <a:ea typeface="宋体"/>
              </a:defRPr>
            </a:lvl1pPr>
            <a:lvl2pPr marL="777875" lvl="1" indent="-299085" algn="l" defTabSz="957580">
              <a:spcBef>
                <a:spcPct val="20000"/>
              </a:spcBef>
              <a:buFont typeface="Arial" charset="0"/>
              <a:buChar char="–"/>
              <a:defRPr sz="3000" kern="1200">
                <a:solidFill>
                  <a:schemeClr val="tx1"/>
                </a:solidFill>
                <a:latin typeface="Calibri"/>
                <a:ea typeface="宋体"/>
              </a:defRPr>
            </a:lvl2pPr>
            <a:lvl3pPr marL="1196975" lvl="2" indent="-239395" algn="l" defTabSz="957580">
              <a:spcBef>
                <a:spcPct val="20000"/>
              </a:spcBef>
              <a:buFont typeface="Arial" charset="0"/>
              <a:buChar char="•"/>
              <a:defRPr sz="2500" kern="1200">
                <a:solidFill>
                  <a:schemeClr val="tx1"/>
                </a:solidFill>
                <a:latin typeface="Calibri"/>
                <a:ea typeface="宋体"/>
              </a:defRPr>
            </a:lvl3pPr>
            <a:lvl4pPr marL="1675765" lvl="3" indent="-239395" algn="l" defTabSz="957580">
              <a:spcBef>
                <a:spcPct val="20000"/>
              </a:spcBef>
              <a:buFont typeface="Arial" charset="0"/>
              <a:buChar char="–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4pPr>
            <a:lvl5pPr marL="2155190" lvl="4" indent="-239395" algn="l" defTabSz="957580">
              <a:spcBef>
                <a:spcPct val="20000"/>
              </a:spcBef>
              <a:buFont typeface="Arial" charset="0"/>
              <a:buChar char="»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5pPr>
            <a:lvl6pPr marL="2633980" lvl="5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6pPr>
            <a:lvl7pPr marL="3112770" lvl="6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7pPr>
            <a:lvl8pPr marL="3591560" lvl="7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8pPr>
            <a:lvl9pPr marL="4070350" lvl="8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zh-CN">
                <a:solidFill>
                  <a:schemeClr val="bg1"/>
                </a:solidFill>
                <a:latin typeface="微软雅黑"/>
                <a:ea typeface="微软雅黑"/>
              </a:rPr>
              <a:t>观</a:t>
            </a:r>
          </a:p>
        </p:txBody>
      </p:sp>
      <p:sp>
        <p:nvSpPr>
          <p:cNvPr id="7" name="内容占位符 2"/>
          <p:cNvSpPr txBox="1"/>
          <p:nvPr/>
        </p:nvSpPr>
        <p:spPr>
          <a:xfrm rot="384190">
            <a:off x="5605246" y="2082624"/>
            <a:ext cx="648072" cy="1252736"/>
          </a:xfrm>
          <a:prstGeom prst="rect">
            <a:avLst/>
          </a:prstGeom>
          <a:solidFill>
            <a:srgbClr val="9999FF"/>
          </a:solidFill>
        </p:spPr>
        <p:txBody>
          <a:bodyPr vert="horz" lIns="95776" tIns="47887" rIns="95776" bIns="47887" anchor="ctr">
            <a:normAutofit/>
          </a:bodyPr>
          <a:lstStyle>
            <a:lvl1pPr marL="359410" lvl="0" indent="-359410" algn="l" defTabSz="957580">
              <a:spcBef>
                <a:spcPct val="20000"/>
              </a:spcBef>
              <a:buFont typeface="Arial" charset="0"/>
              <a:buChar char="•"/>
              <a:defRPr sz="3400" kern="1200">
                <a:solidFill>
                  <a:schemeClr val="tx1"/>
                </a:solidFill>
                <a:latin typeface="Calibri"/>
                <a:ea typeface="宋体"/>
              </a:defRPr>
            </a:lvl1pPr>
            <a:lvl2pPr marL="777875" lvl="1" indent="-299085" algn="l" defTabSz="957580">
              <a:spcBef>
                <a:spcPct val="20000"/>
              </a:spcBef>
              <a:buFont typeface="Arial" charset="0"/>
              <a:buChar char="–"/>
              <a:defRPr sz="3000" kern="1200">
                <a:solidFill>
                  <a:schemeClr val="tx1"/>
                </a:solidFill>
                <a:latin typeface="Calibri"/>
                <a:ea typeface="宋体"/>
              </a:defRPr>
            </a:lvl2pPr>
            <a:lvl3pPr marL="1196975" lvl="2" indent="-239395" algn="l" defTabSz="957580">
              <a:spcBef>
                <a:spcPct val="20000"/>
              </a:spcBef>
              <a:buFont typeface="Arial" charset="0"/>
              <a:buChar char="•"/>
              <a:defRPr sz="2500" kern="1200">
                <a:solidFill>
                  <a:schemeClr val="tx1"/>
                </a:solidFill>
                <a:latin typeface="Calibri"/>
                <a:ea typeface="宋体"/>
              </a:defRPr>
            </a:lvl3pPr>
            <a:lvl4pPr marL="1675765" lvl="3" indent="-239395" algn="l" defTabSz="957580">
              <a:spcBef>
                <a:spcPct val="20000"/>
              </a:spcBef>
              <a:buFont typeface="Arial" charset="0"/>
              <a:buChar char="–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4pPr>
            <a:lvl5pPr marL="2155190" lvl="4" indent="-239395" algn="l" defTabSz="957580">
              <a:spcBef>
                <a:spcPct val="20000"/>
              </a:spcBef>
              <a:buFont typeface="Arial" charset="0"/>
              <a:buChar char="»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5pPr>
            <a:lvl6pPr marL="2633980" lvl="5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6pPr>
            <a:lvl7pPr marL="3112770" lvl="6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7pPr>
            <a:lvl8pPr marL="3591560" lvl="7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8pPr>
            <a:lvl9pPr marL="4070350" lvl="8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zh-CN">
                <a:solidFill>
                  <a:schemeClr val="bg1"/>
                </a:solidFill>
                <a:latin typeface="微软雅黑"/>
                <a:ea typeface="微软雅黑"/>
              </a:rPr>
              <a:t>赏</a:t>
            </a:r>
          </a:p>
        </p:txBody>
      </p:sp>
      <p:sp>
        <p:nvSpPr>
          <p:cNvPr id="8" name="内容占位符 2"/>
          <p:cNvSpPr txBox="1"/>
          <p:nvPr/>
        </p:nvSpPr>
        <p:spPr>
          <a:xfrm rot="21133892">
            <a:off x="6402845" y="2243560"/>
            <a:ext cx="648072" cy="1252736"/>
          </a:xfrm>
          <a:prstGeom prst="rect">
            <a:avLst/>
          </a:prstGeom>
          <a:solidFill>
            <a:srgbClr val="996633"/>
          </a:solidFill>
        </p:spPr>
        <p:txBody>
          <a:bodyPr vert="horz" lIns="95776" tIns="47887" rIns="95776" bIns="47887" anchor="ctr">
            <a:normAutofit/>
          </a:bodyPr>
          <a:lstStyle>
            <a:lvl1pPr marL="359410" lvl="0" indent="-359410" algn="l" defTabSz="957580">
              <a:spcBef>
                <a:spcPct val="20000"/>
              </a:spcBef>
              <a:buFont typeface="Arial" charset="0"/>
              <a:buChar char="•"/>
              <a:defRPr sz="3400" kern="1200">
                <a:solidFill>
                  <a:schemeClr val="tx1"/>
                </a:solidFill>
                <a:latin typeface="Calibri"/>
                <a:ea typeface="宋体"/>
              </a:defRPr>
            </a:lvl1pPr>
            <a:lvl2pPr marL="777875" lvl="1" indent="-299085" algn="l" defTabSz="957580">
              <a:spcBef>
                <a:spcPct val="20000"/>
              </a:spcBef>
              <a:buFont typeface="Arial" charset="0"/>
              <a:buChar char="–"/>
              <a:defRPr sz="3000" kern="1200">
                <a:solidFill>
                  <a:schemeClr val="tx1"/>
                </a:solidFill>
                <a:latin typeface="Calibri"/>
                <a:ea typeface="宋体"/>
              </a:defRPr>
            </a:lvl2pPr>
            <a:lvl3pPr marL="1196975" lvl="2" indent="-239395" algn="l" defTabSz="957580">
              <a:spcBef>
                <a:spcPct val="20000"/>
              </a:spcBef>
              <a:buFont typeface="Arial" charset="0"/>
              <a:buChar char="•"/>
              <a:defRPr sz="2500" kern="1200">
                <a:solidFill>
                  <a:schemeClr val="tx1"/>
                </a:solidFill>
                <a:latin typeface="Calibri"/>
                <a:ea typeface="宋体"/>
              </a:defRPr>
            </a:lvl3pPr>
            <a:lvl4pPr marL="1675765" lvl="3" indent="-239395" algn="l" defTabSz="957580">
              <a:spcBef>
                <a:spcPct val="20000"/>
              </a:spcBef>
              <a:buFont typeface="Arial" charset="0"/>
              <a:buChar char="–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4pPr>
            <a:lvl5pPr marL="2155190" lvl="4" indent="-239395" algn="l" defTabSz="957580">
              <a:spcBef>
                <a:spcPct val="20000"/>
              </a:spcBef>
              <a:buFont typeface="Arial" charset="0"/>
              <a:buChar char="»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5pPr>
            <a:lvl6pPr marL="2633980" lvl="5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6pPr>
            <a:lvl7pPr marL="3112770" lvl="6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7pPr>
            <a:lvl8pPr marL="3591560" lvl="7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8pPr>
            <a:lvl9pPr marL="4070350" lvl="8" indent="-239395" algn="l" defTabSz="957580">
              <a:spcBef>
                <a:spcPct val="20000"/>
              </a:spcBef>
              <a:buFont typeface="Arial" charset="0"/>
              <a:buChar char="•"/>
              <a:defRPr sz="2100" kern="1200">
                <a:solidFill>
                  <a:schemeClr val="tx1"/>
                </a:solidFill>
                <a:latin typeface="Calibri"/>
                <a:ea typeface="宋体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US">
                <a:solidFill>
                  <a:schemeClr val="bg1"/>
                </a:solidFill>
                <a:latin typeface="微软雅黑"/>
                <a:ea typeface="微软雅黑"/>
              </a:rPr>
              <a:t>~</a:t>
            </a:r>
            <a:endParaRPr lang="zh-CN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3224808" y="4773014"/>
            <a:ext cx="1047267" cy="10508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pic>
        <p:nvPicPr>
          <p:cNvPr id="11" name="内容占位符 10"/>
          <p:cNvPicPr>
            <a:picLocks noGrp="1" noChangeAspect="1"/>
          </p:cNvPicPr>
          <p:nvPr>
            <p:ph idx="1"/>
          </p:nvPr>
        </p:nvPicPr>
        <p:blipFill>
          <a:blip r:embed="rId2"/>
          <a:srcRect b="12821"/>
          <a:stretch/>
        </p:blipFill>
        <p:spPr>
          <a:xfrm>
            <a:off x="272480" y="3284984"/>
            <a:ext cx="4215102" cy="2448272"/>
          </a:xfrm>
        </p:spPr>
      </p:pic>
      <p:sp>
        <p:nvSpPr>
          <p:cNvPr id="13" name="标题 1"/>
          <p:cNvSpPr txBox="1"/>
          <p:nvPr/>
        </p:nvSpPr>
        <p:spPr>
          <a:xfrm>
            <a:off x="725965" y="908720"/>
            <a:ext cx="4408531" cy="1944216"/>
          </a:xfrm>
          <a:prstGeom prst="rect">
            <a:avLst/>
          </a:prstGeom>
          <a:noFill/>
        </p:spPr>
        <p:txBody>
          <a:bodyPr vert="horz" lIns="95776" tIns="47887" rIns="95776" bIns="47887" anchor="ctr"/>
          <a:lstStyle>
            <a:lvl1pPr lvl="0" algn="ctr" defTabSz="957580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Calibri"/>
                <a:ea typeface="宋体"/>
              </a:defRPr>
            </a:lvl1pPr>
          </a:lstStyle>
          <a:p>
            <a:pPr algn="l"/>
            <a: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  <a:t>Corporate </a:t>
            </a:r>
            <a:b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</a:br>
            <a: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  <a:t>Culture </a:t>
            </a:r>
            <a:b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</a:br>
            <a:r>
              <a:rPr lang="zh-CN" sz="2800" b="1">
                <a:solidFill>
                  <a:srgbClr val="008000"/>
                </a:solidFill>
                <a:latin typeface="微软雅黑"/>
                <a:ea typeface="微软雅黑"/>
              </a:rPr>
              <a:t>企业文化</a:t>
            </a:r>
            <a:b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</a:br>
            <a:br>
              <a:rPr lang="zh-CN" sz="2800">
                <a:solidFill>
                  <a:schemeClr val="bg1"/>
                </a:solidFill>
                <a:latin typeface="微软雅黑"/>
                <a:ea typeface="微软雅黑"/>
              </a:rPr>
            </a:br>
            <a:endParaRPr lang="zh-CN" sz="2800" b="1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05128" y="5877272"/>
            <a:ext cx="2520280" cy="914400"/>
          </a:xfrm>
          <a:prstGeom prst="rect">
            <a:avLst/>
          </a:prstGeom>
        </p:spPr>
        <p:txBody>
          <a:bodyPr vert="horz" wrap="non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endParaRPr lang="zh-CN" sz="1400" b="1">
              <a:latin typeface="微软雅黑"/>
              <a:ea typeface="微软雅黑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0952" y="3284984"/>
            <a:ext cx="5112568" cy="2448272"/>
            <a:chOff x="4520952" y="3284984"/>
            <a:chExt cx="5112568" cy="2448272"/>
          </a:xfrm>
        </p:grpSpPr>
        <p:sp>
          <p:nvSpPr>
            <p:cNvPr id="12" name="TextBox 11"/>
            <p:cNvSpPr txBox="1"/>
            <p:nvPr/>
          </p:nvSpPr>
          <p:spPr>
            <a:xfrm>
              <a:off x="4520952" y="3284984"/>
              <a:ext cx="5112568" cy="2448272"/>
            </a:xfrm>
            <a:prstGeom prst="rect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txBody>
            <a:bodyPr vert="horz" wrap="square" lIns="91440" tIns="45720" rIns="91440" bIns="45720" anchor="t">
              <a:normAutofit/>
            </a:bodyPr>
            <a:lstStyle/>
            <a:p>
              <a:pPr>
                <a:lnSpc>
                  <a:spcPts val="1700"/>
                </a:lnSpc>
              </a:pPr>
              <a:endParaRPr lang="en-US" sz="1400">
                <a:solidFill>
                  <a:schemeClr val="bg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64968" y="3284984"/>
              <a:ext cx="4968552" cy="24482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anchor="t">
              <a:normAutofit/>
            </a:bodyPr>
            <a:lstStyle/>
            <a:p>
              <a:pPr>
                <a:lnSpc>
                  <a:spcPts val="1700"/>
                </a:lnSpc>
              </a:pPr>
              <a:endParaRPr lang="en-US" sz="1400">
                <a:solidFill>
                  <a:schemeClr val="bg1"/>
                </a:solidFill>
                <a:latin typeface="微软雅黑"/>
                <a:ea typeface="微软雅黑"/>
              </a:endParaRPr>
            </a:p>
            <a:p>
              <a:pPr>
                <a:lnSpc>
                  <a:spcPts val="1700"/>
                </a:lnSpc>
              </a:pPr>
              <a:endParaRPr lang="en-US" sz="1400">
                <a:solidFill>
                  <a:schemeClr val="bg1"/>
                </a:solidFill>
                <a:latin typeface="微软雅黑"/>
                <a:ea typeface="微软雅黑"/>
              </a:endParaRPr>
            </a:p>
            <a:p>
              <a:pPr>
                <a:lnSpc>
                  <a:spcPct val="150000"/>
                </a:lnSpc>
              </a:pPr>
              <a:r>
                <a:rPr lang="zh-CN" sz="1100">
                  <a:solidFill>
                    <a:schemeClr val="bg1"/>
                  </a:solidFill>
                  <a:latin typeface="微软雅黑"/>
                  <a:ea typeface="微软雅黑"/>
                </a:rPr>
                <a:t>       公司一直秉承「诚信经营、创新进取」的经营理念，积极树立「文明、诚信、高效、进取」的企业形象，制定「以人为本」的企业文化方针，积极开展各项有益于员工身心健康、有益于企业发展的活动，激发了唐顺兴人积极向上、努力拼搏的棈神，使企业充满了蓬勃生机与活力，极大地促进了企业的生产和经营，也使企业一直走在健康、良性的发展之道上。</a:t>
              </a:r>
              <a:endParaRPr lang="zh-CN" sz="1100" b="1"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0"/>
          <p:cNvGrpSpPr/>
          <p:nvPr/>
        </p:nvGrpSpPr>
        <p:grpSpPr>
          <a:xfrm>
            <a:off x="325463" y="1681144"/>
            <a:ext cx="5203601" cy="747756"/>
            <a:chOff x="3872880" y="583568"/>
            <a:chExt cx="5567858" cy="800100"/>
          </a:xfrm>
        </p:grpSpPr>
        <p:sp>
          <p:nvSpPr>
            <p:cNvPr id="2" name="椭圆 1"/>
            <p:cNvSpPr/>
            <p:nvPr/>
          </p:nvSpPr>
          <p:spPr>
            <a:xfrm>
              <a:off x="3872880" y="583568"/>
              <a:ext cx="800100" cy="800100"/>
            </a:xfrm>
            <a:prstGeom prst="ellipse">
              <a:avLst/>
            </a:prstGeom>
            <a:solidFill>
              <a:srgbClr val="009900"/>
            </a:solidFill>
            <a:ln w="25400">
              <a:solidFill>
                <a:srgbClr val="009900"/>
              </a:solidFill>
              <a:prstDash val="solid"/>
            </a:ln>
          </p:spPr>
          <p:txBody>
            <a:bodyPr anchor="ctr"/>
            <a:lstStyle/>
            <a:p>
              <a:pPr algn="ctr"/>
              <a:r>
                <a:rPr lang="zh-CN" sz="1100">
                  <a:solidFill>
                    <a:schemeClr val="lt1"/>
                  </a:solidFill>
                  <a:latin typeface="微软雅黑"/>
                  <a:ea typeface="微软雅黑"/>
                </a:rPr>
                <a:t>始于</a:t>
              </a:r>
              <a:r>
                <a:rPr lang="en-US" sz="1100" b="1">
                  <a:solidFill>
                    <a:schemeClr val="lt1"/>
                  </a:solidFill>
                  <a:latin typeface="微软雅黑"/>
                  <a:ea typeface="微软雅黑"/>
                </a:rPr>
                <a:t>1990</a:t>
              </a:r>
              <a:endParaRPr lang="zh-CN" sz="1100" b="1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808984" y="583568"/>
              <a:ext cx="800100" cy="800100"/>
            </a:xfrm>
            <a:prstGeom prst="ellipse">
              <a:avLst/>
            </a:prstGeom>
            <a:solidFill>
              <a:srgbClr val="009900"/>
            </a:solidFill>
            <a:ln w="25400">
              <a:solidFill>
                <a:srgbClr val="009900"/>
              </a:solidFill>
              <a:prstDash val="solid"/>
            </a:ln>
          </p:spPr>
          <p:txBody>
            <a:bodyPr anchor="ctr"/>
            <a:lstStyle/>
            <a:p>
              <a:pPr algn="ctr"/>
              <a:r>
                <a:rPr lang="zh-CN" sz="1100">
                  <a:solidFill>
                    <a:schemeClr val="lt1"/>
                  </a:solidFill>
                  <a:latin typeface="微软雅黑"/>
                  <a:ea typeface="微软雅黑"/>
                </a:rPr>
                <a:t>员工</a:t>
              </a:r>
              <a:r>
                <a:rPr lang="en-US" sz="1100" b="1">
                  <a:solidFill>
                    <a:schemeClr val="lt1"/>
                  </a:solidFill>
                  <a:latin typeface="微软雅黑"/>
                  <a:ea typeface="微软雅黑"/>
                </a:rPr>
                <a:t>1000</a:t>
              </a:r>
              <a:endParaRPr lang="zh-CN" sz="1100" b="1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" name="组合 23"/>
            <p:cNvGrpSpPr/>
            <p:nvPr/>
          </p:nvGrpSpPr>
          <p:grpSpPr>
            <a:xfrm>
              <a:off x="5673080" y="583568"/>
              <a:ext cx="944116" cy="800100"/>
              <a:chOff x="3528864" y="1942592"/>
              <a:chExt cx="944116" cy="8001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584848" y="1942592"/>
                <a:ext cx="800100" cy="800100"/>
              </a:xfrm>
              <a:prstGeom prst="ellipse">
                <a:avLst/>
              </a:prstGeom>
              <a:solidFill>
                <a:srgbClr val="009900"/>
              </a:solidFill>
              <a:ln w="25400">
                <a:solidFill>
                  <a:srgbClr val="009900"/>
                </a:solidFill>
                <a:prstDash val="solid"/>
              </a:ln>
            </p:spPr>
            <p:txBody>
              <a:bodyPr anchor="ctr"/>
              <a:lstStyle/>
              <a:p>
                <a:pPr algn="ctr"/>
                <a:endParaRPr lang="zh-CN" sz="1100" b="1">
                  <a:solidFill>
                    <a:schemeClr val="lt1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528864" y="2100858"/>
                <a:ext cx="944116" cy="218173"/>
              </a:xfrm>
              <a:prstGeom prst="rect">
                <a:avLst/>
              </a:prstGeom>
            </p:spPr>
            <p:txBody>
              <a:bodyPr vert="horz" wrap="square" lIns="91440" tIns="45720" rIns="91440" bIns="45720" anchor="t"/>
              <a:lstStyle/>
              <a:p>
                <a:pPr algn="ctr">
                  <a:lnSpc>
                    <a:spcPts val="1700"/>
                  </a:lnSpc>
                </a:pPr>
                <a:r>
                  <a:rPr lang="zh-CN" sz="1100">
                    <a:solidFill>
                      <a:schemeClr val="lt1"/>
                    </a:solidFill>
                    <a:latin typeface="微软雅黑"/>
                    <a:ea typeface="微软雅黑"/>
                  </a:rPr>
                  <a:t>管理人员</a:t>
                </a:r>
                <a:endParaRPr lang="en-US" sz="1100">
                  <a:solidFill>
                    <a:schemeClr val="lt1"/>
                  </a:solidFill>
                  <a:latin typeface="微软雅黑"/>
                  <a:ea typeface="微软雅黑"/>
                </a:endParaRPr>
              </a:p>
              <a:p>
                <a:pPr algn="ctr">
                  <a:lnSpc>
                    <a:spcPts val="1700"/>
                  </a:lnSpc>
                </a:pPr>
                <a:r>
                  <a:rPr lang="en-US" sz="1100" b="1">
                    <a:solidFill>
                      <a:schemeClr val="lt1"/>
                    </a:solidFill>
                    <a:latin typeface="微软雅黑"/>
                    <a:ea typeface="微软雅黑"/>
                  </a:rPr>
                  <a:t>130+</a:t>
                </a:r>
                <a:endParaRPr lang="zh-CN" sz="1100" b="1">
                  <a:solidFill>
                    <a:schemeClr val="lt1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5" name="组合 25"/>
            <p:cNvGrpSpPr/>
            <p:nvPr/>
          </p:nvGrpSpPr>
          <p:grpSpPr>
            <a:xfrm>
              <a:off x="6608390" y="583568"/>
              <a:ext cx="944116" cy="800100"/>
              <a:chOff x="4548833" y="1542542"/>
              <a:chExt cx="944116" cy="8001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612035" y="1542542"/>
                <a:ext cx="800100" cy="800100"/>
              </a:xfrm>
              <a:prstGeom prst="ellipse">
                <a:avLst/>
              </a:prstGeom>
              <a:solidFill>
                <a:srgbClr val="009900"/>
              </a:solidFill>
              <a:ln w="25400">
                <a:solidFill>
                  <a:srgbClr val="009900"/>
                </a:solidFill>
                <a:prstDash val="solid"/>
              </a:ln>
            </p:spPr>
            <p:txBody>
              <a:bodyPr anchor="ctr"/>
              <a:lstStyle/>
              <a:p>
                <a:pPr algn="ctr"/>
                <a:endParaRPr lang="zh-CN" sz="1100" b="1">
                  <a:solidFill>
                    <a:schemeClr val="lt1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548833" y="1724812"/>
                <a:ext cx="944116" cy="218173"/>
              </a:xfrm>
              <a:prstGeom prst="rect">
                <a:avLst/>
              </a:prstGeom>
            </p:spPr>
            <p:txBody>
              <a:bodyPr vert="horz" wrap="square" lIns="91440" tIns="45720" rIns="91440" bIns="45720" anchor="t"/>
              <a:lstStyle/>
              <a:p>
                <a:pPr algn="ctr">
                  <a:lnSpc>
                    <a:spcPts val="1700"/>
                  </a:lnSpc>
                </a:pPr>
                <a:r>
                  <a:rPr lang="zh-CN" sz="1100">
                    <a:solidFill>
                      <a:schemeClr val="lt1"/>
                    </a:solidFill>
                    <a:latin typeface="微软雅黑"/>
                    <a:ea typeface="微软雅黑"/>
                  </a:rPr>
                  <a:t>技术人才</a:t>
                </a:r>
                <a:r>
                  <a:rPr lang="en-US" sz="1100" b="1">
                    <a:solidFill>
                      <a:schemeClr val="lt1"/>
                    </a:solidFill>
                    <a:latin typeface="微软雅黑"/>
                    <a:ea typeface="微软雅黑"/>
                  </a:rPr>
                  <a:t>100+</a:t>
                </a:r>
                <a:endParaRPr lang="zh-CN" sz="1100" b="1">
                  <a:solidFill>
                    <a:schemeClr val="lt1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6" name="组合 29"/>
            <p:cNvGrpSpPr/>
            <p:nvPr/>
          </p:nvGrpSpPr>
          <p:grpSpPr>
            <a:xfrm>
              <a:off x="7552506" y="583568"/>
              <a:ext cx="944116" cy="800100"/>
              <a:chOff x="6105128" y="2996952"/>
              <a:chExt cx="944116" cy="8001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171778" y="2996952"/>
                <a:ext cx="800100" cy="800100"/>
              </a:xfrm>
              <a:prstGeom prst="ellipse">
                <a:avLst/>
              </a:prstGeom>
              <a:solidFill>
                <a:srgbClr val="009900"/>
              </a:solidFill>
              <a:ln w="25400">
                <a:solidFill>
                  <a:srgbClr val="009900"/>
                </a:solidFill>
                <a:prstDash val="solid"/>
              </a:ln>
            </p:spPr>
            <p:txBody>
              <a:bodyPr anchor="ctr"/>
              <a:lstStyle/>
              <a:p>
                <a:pPr algn="ctr"/>
                <a:endParaRPr lang="zh-CN" sz="1100" b="1">
                  <a:solidFill>
                    <a:schemeClr val="lt1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105128" y="3143899"/>
                <a:ext cx="944116" cy="218173"/>
              </a:xfrm>
              <a:prstGeom prst="rect">
                <a:avLst/>
              </a:prstGeom>
            </p:spPr>
            <p:txBody>
              <a:bodyPr vert="horz" wrap="square" lIns="91440" tIns="45720" rIns="91440" bIns="45720" anchor="t"/>
              <a:lstStyle/>
              <a:p>
                <a:pPr algn="ctr">
                  <a:lnSpc>
                    <a:spcPts val="1700"/>
                  </a:lnSpc>
                </a:pPr>
                <a:r>
                  <a:rPr lang="zh-CN" sz="1100">
                    <a:solidFill>
                      <a:schemeClr val="lt1"/>
                    </a:solidFill>
                    <a:latin typeface="微软雅黑"/>
                    <a:ea typeface="微软雅黑"/>
                  </a:rPr>
                  <a:t>年生</a:t>
                </a:r>
                <a:r>
                  <a:rPr lang="zh-CN" sz="1100" b="1">
                    <a:solidFill>
                      <a:schemeClr val="lt1"/>
                    </a:solidFill>
                    <a:latin typeface="微软雅黑"/>
                    <a:ea typeface="微软雅黑"/>
                  </a:rPr>
                  <a:t>产值</a:t>
                </a:r>
                <a:r>
                  <a:rPr lang="en-US" sz="1100" b="1">
                    <a:solidFill>
                      <a:schemeClr val="lt1"/>
                    </a:solidFill>
                    <a:latin typeface="微软雅黑"/>
                    <a:ea typeface="微软雅黑"/>
                  </a:rPr>
                  <a:t>¥18</a:t>
                </a:r>
                <a:r>
                  <a:rPr lang="zh-CN" sz="1100" b="1">
                    <a:solidFill>
                      <a:schemeClr val="lt1"/>
                    </a:solidFill>
                    <a:latin typeface="微软雅黑"/>
                    <a:ea typeface="微软雅黑"/>
                  </a:rPr>
                  <a:t>亿</a:t>
                </a:r>
              </a:p>
            </p:txBody>
          </p:sp>
        </p:grpSp>
        <p:grpSp>
          <p:nvGrpSpPr>
            <p:cNvPr id="7" name="组合 28"/>
            <p:cNvGrpSpPr/>
            <p:nvPr/>
          </p:nvGrpSpPr>
          <p:grpSpPr>
            <a:xfrm>
              <a:off x="8496622" y="583568"/>
              <a:ext cx="944116" cy="800100"/>
              <a:chOff x="6753200" y="1700808"/>
              <a:chExt cx="944116" cy="8001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6817196" y="1700808"/>
                <a:ext cx="800100" cy="800100"/>
              </a:xfrm>
              <a:prstGeom prst="ellipse">
                <a:avLst/>
              </a:prstGeom>
              <a:solidFill>
                <a:srgbClr val="009900"/>
              </a:solidFill>
              <a:ln w="25400">
                <a:solidFill>
                  <a:srgbClr val="009900"/>
                </a:solidFill>
                <a:prstDash val="solid"/>
              </a:ln>
            </p:spPr>
            <p:txBody>
              <a:bodyPr anchor="ctr"/>
              <a:lstStyle/>
              <a:p>
                <a:pPr algn="ctr"/>
                <a:endParaRPr lang="zh-CN" sz="1100" b="1">
                  <a:solidFill>
                    <a:schemeClr val="lt1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753200" y="1844072"/>
                <a:ext cx="944116" cy="218173"/>
              </a:xfrm>
              <a:prstGeom prst="rect">
                <a:avLst/>
              </a:prstGeom>
            </p:spPr>
            <p:txBody>
              <a:bodyPr vert="horz" wrap="square" lIns="91440" tIns="45720" rIns="91440" bIns="45720" anchor="t"/>
              <a:lstStyle/>
              <a:p>
                <a:pPr lvl="0" algn="ctr">
                  <a:lnSpc>
                    <a:spcPts val="1700"/>
                  </a:lnSpc>
                </a:pPr>
                <a:r>
                  <a:rPr lang="zh-CN" sz="1100">
                    <a:solidFill>
                      <a:srgbClr val="FFFFFF"/>
                    </a:solidFill>
                    <a:latin typeface="微软雅黑"/>
                    <a:ea typeface="微软雅黑"/>
                  </a:rPr>
                  <a:t>年创额</a:t>
                </a:r>
                <a:r>
                  <a:rPr lang="en-US" sz="1100" b="1">
                    <a:solidFill>
                      <a:srgbClr val="FFFFFF"/>
                    </a:solidFill>
                    <a:latin typeface="微软雅黑"/>
                    <a:ea typeface="微软雅黑"/>
                  </a:rPr>
                  <a:t>$8677</a:t>
                </a:r>
                <a:r>
                  <a:rPr lang="zh-CN" sz="1100" b="1">
                    <a:solidFill>
                      <a:srgbClr val="FFFFFF"/>
                    </a:solidFill>
                    <a:latin typeface="微软雅黑"/>
                    <a:ea typeface="微软雅黑"/>
                  </a:rPr>
                  <a:t>万</a:t>
                </a:r>
              </a:p>
            </p:txBody>
          </p:sp>
        </p:grpSp>
      </p:grpSp>
      <p:sp>
        <p:nvSpPr>
          <p:cNvPr id="12" name="矩形 11"/>
          <p:cNvSpPr/>
          <p:nvPr/>
        </p:nvSpPr>
        <p:spPr>
          <a:xfrm rot="10800000">
            <a:off x="-14023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325755" y="492760"/>
            <a:ext cx="3142615" cy="1322070"/>
          </a:xfrm>
          <a:prstGeom prst="rect">
            <a:avLst/>
          </a:prstGeom>
          <a:noFill/>
        </p:spPr>
        <p:txBody>
          <a:bodyPr vert="horz" lIns="95776" tIns="47887" rIns="95776" bIns="47887" anchor="ctr"/>
          <a:lstStyle>
            <a:lvl1pPr lvl="0" algn="ctr" defTabSz="957580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Calibri"/>
                <a:ea typeface="宋体"/>
              </a:defRPr>
            </a:lvl1pPr>
          </a:lstStyle>
          <a:p>
            <a:pPr algn="l"/>
            <a: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  <a:t>Corporate Culture </a:t>
            </a:r>
            <a:br>
              <a:rPr lang="en-US" sz="2800" b="1">
                <a:solidFill>
                  <a:srgbClr val="008000"/>
                </a:solidFill>
                <a:latin typeface="微软雅黑"/>
                <a:ea typeface="微软雅黑"/>
              </a:rPr>
            </a:br>
            <a:r>
              <a:rPr lang="zh-CN" sz="2800" b="1">
                <a:solidFill>
                  <a:srgbClr val="008000"/>
                </a:solidFill>
                <a:latin typeface="微软雅黑"/>
                <a:ea typeface="微软雅黑"/>
              </a:rPr>
              <a:t>企业简介</a:t>
            </a:r>
            <a:br>
              <a:rPr lang="zh-CN" sz="2800">
                <a:solidFill>
                  <a:schemeClr val="bg1"/>
                </a:solidFill>
                <a:latin typeface="微软雅黑"/>
                <a:ea typeface="微软雅黑"/>
              </a:rPr>
            </a:br>
            <a:endParaRPr lang="zh-CN" sz="2800" b="1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sp>
        <p:nvSpPr>
          <p:cNvPr id="1025" name="TextBox 1024"/>
          <p:cNvSpPr txBox="1"/>
          <p:nvPr/>
        </p:nvSpPr>
        <p:spPr>
          <a:xfrm>
            <a:off x="325463" y="2492896"/>
            <a:ext cx="8948017" cy="1008112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sz="1100" dirty="0">
                <a:latin typeface="微软雅黑"/>
                <a:ea typeface="微软雅黑"/>
              </a:rPr>
              <a:t>惠州顺兴食品有限公司成立于1990年，是一家集家禽养殖、加工和销售于一体的农业农头企业。公司致力于拓展农牧食品新领域，涉足家禽养殖、屠宰、食品加工、禽类预制菜、冷链物流、港式烧腊餐饮连锁等多个领域。公司的规模化和多元化战略统筹下，2022年生产总值超过18亿元人民币，出口创汇8</a:t>
            </a:r>
            <a:r>
              <a:rPr lang="en-US" sz="1100" dirty="0">
                <a:latin typeface="微软雅黑"/>
                <a:ea typeface="微软雅黑"/>
              </a:rPr>
              <a:t>677</a:t>
            </a:r>
            <a:r>
              <a:rPr sz="1100" dirty="0">
                <a:latin typeface="微软雅黑"/>
                <a:ea typeface="微软雅黑"/>
              </a:rPr>
              <a:t>万美元。</a:t>
            </a:r>
          </a:p>
        </p:txBody>
      </p:sp>
      <p:sp>
        <p:nvSpPr>
          <p:cNvPr id="1026" name="矩形 1025"/>
          <p:cNvSpPr/>
          <p:nvPr/>
        </p:nvSpPr>
        <p:spPr>
          <a:xfrm>
            <a:off x="4799484" y="3812796"/>
            <a:ext cx="4627537" cy="2475704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1028" name="TextBox 1027"/>
          <p:cNvSpPr txBox="1"/>
          <p:nvPr/>
        </p:nvSpPr>
        <p:spPr>
          <a:xfrm>
            <a:off x="4799484" y="3812796"/>
            <a:ext cx="4381059" cy="2475704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endParaRPr lang="zh-CN" sz="1000" b="1">
              <a:latin typeface="微软雅黑"/>
              <a:ea typeface="微软雅黑"/>
            </a:endParaRPr>
          </a:p>
        </p:txBody>
      </p:sp>
      <p:sp>
        <p:nvSpPr>
          <p:cNvPr id="1029" name="TextBox 1028"/>
          <p:cNvSpPr txBox="1"/>
          <p:nvPr/>
        </p:nvSpPr>
        <p:spPr>
          <a:xfrm>
            <a:off x="4799484" y="3812796"/>
            <a:ext cx="4392243" cy="2475704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endParaRPr lang="zh-CN" sz="1400" b="1">
              <a:latin typeface="微软雅黑"/>
              <a:ea typeface="微软雅黑"/>
            </a:endParaRPr>
          </a:p>
        </p:txBody>
      </p:sp>
      <p:sp>
        <p:nvSpPr>
          <p:cNvPr id="1030" name="TextBox 1029"/>
          <p:cNvSpPr txBox="1"/>
          <p:nvPr/>
        </p:nvSpPr>
        <p:spPr>
          <a:xfrm>
            <a:off x="5313040" y="34332"/>
            <a:ext cx="4381058" cy="2475704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endParaRPr lang="zh-CN" sz="1400" b="1">
              <a:latin typeface="微软雅黑"/>
              <a:ea typeface="微软雅黑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015728" y="4102066"/>
            <a:ext cx="650957" cy="365656"/>
          </a:xfrm>
          <a:prstGeom prst="rect">
            <a:avLst/>
          </a:prstGeom>
          <a:solidFill>
            <a:srgbClr val="008000"/>
          </a:solidFill>
          <a:ln w="3175">
            <a:solidFill>
              <a:srgbClr val="016728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sz="900">
                <a:solidFill>
                  <a:schemeClr val="bg1"/>
                </a:solidFill>
                <a:latin typeface="微软雅黑"/>
                <a:ea typeface="微软雅黑"/>
              </a:rPr>
              <a:t>1000</a:t>
            </a:r>
            <a:r>
              <a:rPr lang="zh-CN" sz="900">
                <a:solidFill>
                  <a:schemeClr val="bg1"/>
                </a:solidFill>
                <a:latin typeface="微软雅黑"/>
                <a:ea typeface="微软雅黑"/>
              </a:rPr>
              <a:t>吨冷藏库</a:t>
            </a:r>
          </a:p>
        </p:txBody>
      </p:sp>
      <p:sp>
        <p:nvSpPr>
          <p:cNvPr id="1039" name="TextBox 1038"/>
          <p:cNvSpPr txBox="1"/>
          <p:nvPr/>
        </p:nvSpPr>
        <p:spPr>
          <a:xfrm>
            <a:off x="6466767" y="4103657"/>
            <a:ext cx="368752" cy="324036"/>
          </a:xfrm>
          <a:prstGeom prst="rect">
            <a:avLst/>
          </a:prstGeom>
          <a:solidFill>
            <a:srgbClr val="008000"/>
          </a:solidFill>
          <a:ln>
            <a:solidFill>
              <a:srgbClr val="016728"/>
            </a:solidFill>
          </a:ln>
        </p:spPr>
        <p:txBody>
          <a:bodyPr vert="horz" wrap="none" lIns="91440" tIns="45720" rIns="91440" bIns="45720" anchor="t">
            <a:normAutofit/>
          </a:bodyPr>
          <a:lstStyle/>
          <a:p>
            <a:pPr>
              <a:lnSpc>
                <a:spcPts val="1700"/>
              </a:lnSpc>
            </a:pPr>
            <a:endParaRPr lang="zh-CN" sz="800">
              <a:solidFill>
                <a:srgbClr val="008000"/>
              </a:solidFill>
              <a:latin typeface="微软雅黑"/>
              <a:ea typeface="微软雅黑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6189444" y="0"/>
            <a:ext cx="3724613" cy="2420888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4890517" y="4601160"/>
            <a:ext cx="4464496" cy="186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       公司拥有总投资</a:t>
            </a:r>
            <a:r>
              <a:rPr lang="en-US" sz="1100">
                <a:latin typeface="微软雅黑"/>
                <a:ea typeface="微软雅黑"/>
              </a:rPr>
              <a:t>5</a:t>
            </a:r>
            <a:r>
              <a:rPr lang="zh-CN" sz="1100">
                <a:latin typeface="微软雅黑"/>
                <a:ea typeface="微软雅黑"/>
              </a:rPr>
              <a:t>亿元、规模达</a:t>
            </a:r>
            <a:r>
              <a:rPr lang="en-US" sz="1100">
                <a:latin typeface="微软雅黑"/>
                <a:ea typeface="微软雅黑"/>
              </a:rPr>
              <a:t>130</a:t>
            </a:r>
            <a:r>
              <a:rPr lang="zh-CN" sz="1100">
                <a:latin typeface="微软雅黑"/>
                <a:ea typeface="微软雅黑"/>
              </a:rPr>
              <a:t>万平方米的工业生产基地及养殖基地。拥有国际先进的屠宰加工业的标准厂房，采用国际先进的封闭式自动化流水生产线设备，年加工禽肉食品</a:t>
            </a:r>
            <a:r>
              <a:rPr lang="en-US" sz="1100">
                <a:latin typeface="微软雅黑"/>
                <a:ea typeface="微软雅黑"/>
              </a:rPr>
              <a:t>45000</a:t>
            </a:r>
            <a:r>
              <a:rPr lang="zh-CN" sz="1100">
                <a:latin typeface="微软雅黑"/>
                <a:ea typeface="微软雅黑"/>
              </a:rPr>
              <a:t>吨。配置了容量为</a:t>
            </a:r>
            <a:r>
              <a:rPr lang="en-US" sz="1100">
                <a:latin typeface="微软雅黑"/>
                <a:ea typeface="微软雅黑"/>
              </a:rPr>
              <a:t>1000</a:t>
            </a:r>
            <a:r>
              <a:rPr lang="zh-CN" sz="1100">
                <a:latin typeface="微软雅黑"/>
                <a:ea typeface="微软雅黑"/>
              </a:rPr>
              <a:t>吨的冷藏库，和日急冻能力为</a:t>
            </a:r>
            <a:r>
              <a:rPr lang="en-US" sz="1100">
                <a:latin typeface="微软雅黑"/>
                <a:ea typeface="微软雅黑"/>
              </a:rPr>
              <a:t>100</a:t>
            </a:r>
            <a:r>
              <a:rPr lang="zh-CN" sz="1100">
                <a:latin typeface="微软雅黑"/>
                <a:ea typeface="微软雅黑"/>
              </a:rPr>
              <a:t>吨的速冻库，以及日处理污水达</a:t>
            </a:r>
            <a:r>
              <a:rPr lang="en-US" sz="1100">
                <a:latin typeface="微软雅黑"/>
                <a:ea typeface="微软雅黑"/>
              </a:rPr>
              <a:t>800</a:t>
            </a:r>
            <a:r>
              <a:rPr lang="zh-CN" sz="1100">
                <a:latin typeface="微软雅黑"/>
                <a:ea typeface="微软雅黑"/>
              </a:rPr>
              <a:t>吨的污水处理设施，其它各项配套基础设施完整齐全。还拥有行业领先水平的实验室，具备产品微生物及理化等项目的检测能力，禽流感抗体水平检测能力居珠三角地区前列。</a:t>
            </a:r>
            <a:endParaRPr lang="en-US" sz="1100">
              <a:latin typeface="微软雅黑"/>
              <a:ea typeface="微软雅黑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278475" y="4101867"/>
            <a:ext cx="693824" cy="365656"/>
          </a:xfrm>
          <a:prstGeom prst="rect">
            <a:avLst/>
          </a:prstGeom>
          <a:solidFill>
            <a:srgbClr val="008000"/>
          </a:solidFill>
          <a:ln w="3175">
            <a:solidFill>
              <a:srgbClr val="016728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sz="900">
                <a:solidFill>
                  <a:schemeClr val="bg1"/>
                </a:solidFill>
                <a:latin typeface="微软雅黑"/>
                <a:ea typeface="微软雅黑"/>
              </a:rPr>
              <a:t>45000</a:t>
            </a:r>
            <a:r>
              <a:rPr lang="zh-CN" sz="900">
                <a:solidFill>
                  <a:schemeClr val="bg1"/>
                </a:solidFill>
                <a:latin typeface="微软雅黑"/>
                <a:ea typeface="微软雅黑"/>
              </a:rPr>
              <a:t>吨年加工量</a:t>
            </a:r>
          </a:p>
        </p:txBody>
      </p:sp>
      <p:sp>
        <p:nvSpPr>
          <p:cNvPr id="67" name="矩形 66"/>
          <p:cNvSpPr/>
          <p:nvPr/>
        </p:nvSpPr>
        <p:spPr>
          <a:xfrm>
            <a:off x="8550515" y="4101867"/>
            <a:ext cx="794973" cy="365656"/>
          </a:xfrm>
          <a:prstGeom prst="rect">
            <a:avLst/>
          </a:prstGeom>
          <a:solidFill>
            <a:srgbClr val="008000"/>
          </a:solidFill>
          <a:ln w="3175">
            <a:solidFill>
              <a:srgbClr val="016728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sz="900">
                <a:solidFill>
                  <a:schemeClr val="bg1"/>
                </a:solidFill>
                <a:latin typeface="微软雅黑"/>
                <a:ea typeface="微软雅黑"/>
              </a:rPr>
              <a:t>800</a:t>
            </a:r>
            <a:r>
              <a:rPr lang="zh-CN" sz="900">
                <a:solidFill>
                  <a:schemeClr val="bg1"/>
                </a:solidFill>
                <a:latin typeface="微软雅黑"/>
                <a:ea typeface="微软雅黑"/>
              </a:rPr>
              <a:t>吨</a:t>
            </a:r>
            <a:endParaRPr lang="en-US" sz="900">
              <a:solidFill>
                <a:schemeClr val="bg1"/>
              </a:solidFill>
              <a:latin typeface="微软雅黑"/>
              <a:ea typeface="微软雅黑"/>
            </a:endParaRPr>
          </a:p>
          <a:p>
            <a:pPr algn="ctr"/>
            <a:r>
              <a:rPr lang="zh-CN" sz="900">
                <a:solidFill>
                  <a:schemeClr val="bg1"/>
                </a:solidFill>
                <a:latin typeface="微软雅黑"/>
                <a:ea typeface="微软雅黑"/>
              </a:rPr>
              <a:t>日污水处理</a:t>
            </a:r>
          </a:p>
        </p:txBody>
      </p:sp>
      <p:sp>
        <p:nvSpPr>
          <p:cNvPr id="68" name="矩形 67"/>
          <p:cNvSpPr/>
          <p:nvPr/>
        </p:nvSpPr>
        <p:spPr>
          <a:xfrm>
            <a:off x="7706034" y="4101668"/>
            <a:ext cx="794973" cy="365656"/>
          </a:xfrm>
          <a:prstGeom prst="rect">
            <a:avLst/>
          </a:prstGeom>
          <a:solidFill>
            <a:srgbClr val="008000"/>
          </a:solidFill>
          <a:ln w="3175">
            <a:solidFill>
              <a:srgbClr val="016728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sz="900">
                <a:solidFill>
                  <a:schemeClr val="bg1"/>
                </a:solidFill>
                <a:latin typeface="微软雅黑"/>
                <a:ea typeface="微软雅黑"/>
              </a:rPr>
              <a:t>100</a:t>
            </a:r>
            <a:r>
              <a:rPr lang="zh-CN" sz="900">
                <a:solidFill>
                  <a:schemeClr val="bg1"/>
                </a:solidFill>
                <a:latin typeface="微软雅黑"/>
                <a:ea typeface="微软雅黑"/>
              </a:rPr>
              <a:t>吨</a:t>
            </a:r>
            <a:endParaRPr lang="en-US" sz="900">
              <a:solidFill>
                <a:schemeClr val="bg1"/>
              </a:solidFill>
              <a:latin typeface="微软雅黑"/>
              <a:ea typeface="微软雅黑"/>
            </a:endParaRPr>
          </a:p>
          <a:p>
            <a:pPr algn="ctr"/>
            <a:r>
              <a:rPr lang="zh-CN" sz="900">
                <a:solidFill>
                  <a:schemeClr val="bg1"/>
                </a:solidFill>
                <a:latin typeface="微软雅黑"/>
                <a:ea typeface="微软雅黑"/>
              </a:rPr>
              <a:t>日速冻量</a:t>
            </a:r>
          </a:p>
        </p:txBody>
      </p:sp>
      <p:sp>
        <p:nvSpPr>
          <p:cNvPr id="70" name="矩形 69"/>
          <p:cNvSpPr/>
          <p:nvPr/>
        </p:nvSpPr>
        <p:spPr>
          <a:xfrm>
            <a:off x="5445278" y="4102066"/>
            <a:ext cx="794973" cy="365656"/>
          </a:xfrm>
          <a:prstGeom prst="rect">
            <a:avLst/>
          </a:prstGeom>
          <a:solidFill>
            <a:srgbClr val="008000"/>
          </a:solidFill>
          <a:ln w="3175">
            <a:solidFill>
              <a:srgbClr val="016728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sz="900">
                <a:solidFill>
                  <a:schemeClr val="bg1"/>
                </a:solidFill>
                <a:latin typeface="微软雅黑"/>
                <a:ea typeface="微软雅黑"/>
              </a:rPr>
              <a:t>130</a:t>
            </a:r>
            <a:r>
              <a:rPr lang="zh-CN" sz="900">
                <a:solidFill>
                  <a:schemeClr val="bg1"/>
                </a:solidFill>
                <a:latin typeface="微软雅黑"/>
                <a:ea typeface="微软雅黑"/>
              </a:rPr>
              <a:t>万平方基地</a:t>
            </a:r>
          </a:p>
        </p:txBody>
      </p:sp>
      <p:sp>
        <p:nvSpPr>
          <p:cNvPr id="76" name="矩形 75"/>
          <p:cNvSpPr/>
          <p:nvPr/>
        </p:nvSpPr>
        <p:spPr>
          <a:xfrm>
            <a:off x="4884066" y="4101867"/>
            <a:ext cx="521230" cy="365656"/>
          </a:xfrm>
          <a:prstGeom prst="rect">
            <a:avLst/>
          </a:prstGeom>
          <a:solidFill>
            <a:srgbClr val="008000"/>
          </a:solidFill>
          <a:ln w="3175">
            <a:solidFill>
              <a:srgbClr val="016728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sz="900">
                <a:solidFill>
                  <a:schemeClr val="bg1"/>
                </a:solidFill>
                <a:latin typeface="微软雅黑"/>
                <a:ea typeface="微软雅黑"/>
              </a:rPr>
              <a:t>5</a:t>
            </a:r>
            <a:r>
              <a:rPr lang="zh-CN" sz="900">
                <a:solidFill>
                  <a:schemeClr val="bg1"/>
                </a:solidFill>
                <a:latin typeface="微软雅黑"/>
                <a:ea typeface="微软雅黑"/>
              </a:rPr>
              <a:t>亿元投资</a:t>
            </a:r>
            <a:endParaRPr lang="en-US" sz="90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4"/>
          <a:srcRect l="130" t="6064" r="1"/>
          <a:stretch/>
        </p:blipFill>
        <p:spPr>
          <a:xfrm>
            <a:off x="344423" y="3794010"/>
            <a:ext cx="4339206" cy="247512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1"/>
          <p:cNvSpPr txBox="1"/>
          <p:nvPr/>
        </p:nvSpPr>
        <p:spPr>
          <a:xfrm>
            <a:off x="416560" y="476885"/>
            <a:ext cx="3666490" cy="1368425"/>
          </a:xfrm>
          <a:prstGeom prst="rect">
            <a:avLst/>
          </a:prstGeom>
          <a:noFill/>
        </p:spPr>
        <p:txBody>
          <a:bodyPr vert="horz" lIns="95776" tIns="47887" rIns="95776" bIns="47887" anchor="ctr"/>
          <a:lstStyle>
            <a:lvl1pPr lvl="0" algn="ctr" defTabSz="957580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Calibri"/>
                <a:ea typeface="宋体"/>
              </a:defRPr>
            </a:lvl1pPr>
          </a:lstStyle>
          <a:p>
            <a:pPr algn="l"/>
            <a:r>
              <a:rPr lang="en-US" sz="2800" b="1" spc="300">
                <a:solidFill>
                  <a:srgbClr val="008000"/>
                </a:solidFill>
                <a:ea typeface="微软雅黑"/>
              </a:rPr>
              <a:t>Qualification &amp; Honor</a:t>
            </a:r>
            <a:br>
              <a:rPr lang="en-US" sz="2800" b="1" spc="300">
                <a:solidFill>
                  <a:srgbClr val="008000"/>
                </a:solidFill>
                <a:ea typeface="微软雅黑"/>
              </a:rPr>
            </a:br>
            <a:r>
              <a:rPr lang="zh-CN" sz="2800" b="1" spc="300">
                <a:solidFill>
                  <a:srgbClr val="008000"/>
                </a:solidFill>
                <a:ea typeface="微软雅黑"/>
              </a:rPr>
              <a:t>资质荣誉</a:t>
            </a:r>
            <a:br>
              <a:rPr lang="zh-CN" sz="2800">
                <a:solidFill>
                  <a:srgbClr val="008000"/>
                </a:solidFill>
                <a:latin typeface="宋体"/>
                <a:ea typeface="宋体"/>
              </a:rPr>
            </a:br>
            <a:endParaRPr lang="zh-CN" sz="2800" b="1">
              <a:solidFill>
                <a:srgbClr val="008000"/>
              </a:solidFill>
              <a:latin typeface="宋体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 rot="10800000">
            <a:off x="-14023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1712595" y="1412240"/>
            <a:ext cx="6308090" cy="3709035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3872865" y="4738370"/>
            <a:ext cx="2879090" cy="186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100">
                <a:latin typeface="微软雅黑"/>
                <a:ea typeface="微软雅黑"/>
              </a:rPr>
              <a:t>国家级畜禽养殖标准化示范场</a:t>
            </a:r>
          </a:p>
          <a:p>
            <a:pPr>
              <a:lnSpc>
                <a:spcPct val="150000"/>
              </a:lnSpc>
            </a:pPr>
            <a:r>
              <a:rPr sz="1100">
                <a:latin typeface="微软雅黑"/>
                <a:ea typeface="微软雅黑"/>
              </a:rPr>
              <a:t>胡润中国预制菜生产企业百强</a:t>
            </a:r>
          </a:p>
          <a:p>
            <a:pPr>
              <a:lnSpc>
                <a:spcPct val="150000"/>
              </a:lnSpc>
            </a:pPr>
            <a:r>
              <a:rPr sz="1100">
                <a:latin typeface="微软雅黑"/>
                <a:ea typeface="微软雅黑"/>
              </a:rPr>
              <a:t>粤港澳大湾区“菜篮子”产品加工企业</a:t>
            </a:r>
          </a:p>
          <a:p>
            <a:pPr>
              <a:lnSpc>
                <a:spcPct val="150000"/>
              </a:lnSpc>
            </a:pPr>
            <a:r>
              <a:rPr sz="1100">
                <a:latin typeface="微软雅黑"/>
                <a:ea typeface="微软雅黑"/>
              </a:rPr>
              <a:t>广东省重点农业龙头企业</a:t>
            </a:r>
          </a:p>
          <a:p>
            <a:pPr>
              <a:lnSpc>
                <a:spcPct val="150000"/>
              </a:lnSpc>
            </a:pPr>
            <a:r>
              <a:rPr sz="1100">
                <a:latin typeface="微软雅黑"/>
                <a:ea typeface="微软雅黑"/>
              </a:rPr>
              <a:t>广东省农产品出口示范基地</a:t>
            </a:r>
          </a:p>
          <a:p>
            <a:pPr>
              <a:lnSpc>
                <a:spcPct val="150000"/>
              </a:lnSpc>
            </a:pPr>
            <a:r>
              <a:rPr sz="1100">
                <a:latin typeface="微软雅黑"/>
                <a:ea typeface="微软雅黑"/>
              </a:rPr>
              <a:t>农业国际贸易高质量发展基地</a:t>
            </a:r>
          </a:p>
          <a:p>
            <a:pPr>
              <a:lnSpc>
                <a:spcPct val="150000"/>
              </a:lnSpc>
            </a:pPr>
            <a:r>
              <a:rPr lang="en-US" sz="1100">
                <a:latin typeface="微软雅黑"/>
                <a:ea typeface="微软雅黑"/>
              </a:rPr>
              <a:t>……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Straight Connector 54"/>
          <p:cNvCxnSpPr/>
          <p:nvPr/>
        </p:nvCxnSpPr>
        <p:spPr>
          <a:xfrm flipV="1">
            <a:off x="6210638" y="2435560"/>
            <a:ext cx="0" cy="134429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</p:cxnSp>
      <p:sp>
        <p:nvSpPr>
          <p:cNvPr id="25" name="标题 1"/>
          <p:cNvSpPr txBox="1"/>
          <p:nvPr/>
        </p:nvSpPr>
        <p:spPr>
          <a:xfrm>
            <a:off x="416496" y="476672"/>
            <a:ext cx="2952328" cy="1368152"/>
          </a:xfrm>
          <a:prstGeom prst="rect">
            <a:avLst/>
          </a:prstGeom>
          <a:noFill/>
        </p:spPr>
        <p:txBody>
          <a:bodyPr vert="horz" lIns="95776" tIns="47887" rIns="95776" bIns="47887" anchor="ctr"/>
          <a:lstStyle>
            <a:lvl1pPr lvl="0" algn="ctr" defTabSz="957580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Calibri"/>
                <a:ea typeface="宋体"/>
              </a:defRPr>
            </a:lvl1pPr>
          </a:lstStyle>
          <a:p>
            <a:pPr algn="l"/>
            <a:r>
              <a:rPr lang="en-US" sz="2800" b="1" spc="300">
                <a:solidFill>
                  <a:srgbClr val="008000"/>
                </a:solidFill>
                <a:ea typeface="微软雅黑"/>
              </a:rPr>
              <a:t>Development History</a:t>
            </a:r>
            <a:br>
              <a:rPr lang="en-US" sz="2800" b="1" spc="300">
                <a:solidFill>
                  <a:srgbClr val="008000"/>
                </a:solidFill>
                <a:ea typeface="微软雅黑"/>
              </a:rPr>
            </a:br>
            <a:r>
              <a:rPr lang="zh-CN" sz="2800" b="1" spc="300">
                <a:solidFill>
                  <a:srgbClr val="008000"/>
                </a:solidFill>
                <a:ea typeface="微软雅黑"/>
              </a:rPr>
              <a:t>发展历程</a:t>
            </a:r>
            <a:br>
              <a:rPr lang="zh-CN" sz="2800">
                <a:solidFill>
                  <a:srgbClr val="016728"/>
                </a:solidFill>
                <a:latin typeface="宋体"/>
                <a:ea typeface="宋体"/>
              </a:rPr>
            </a:br>
            <a:endParaRPr lang="zh-CN" sz="2800" b="1">
              <a:solidFill>
                <a:srgbClr val="016728"/>
              </a:solidFill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 rot="10800000">
            <a:off x="-14023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 sz="1900">
              <a:solidFill>
                <a:schemeClr val="lt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5146" y="5282634"/>
            <a:ext cx="8721245" cy="371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607676" y="3831291"/>
            <a:ext cx="0" cy="140897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</p:cxnSp>
      <p:sp>
        <p:nvSpPr>
          <p:cNvPr id="19" name="Oval 18"/>
          <p:cNvSpPr/>
          <p:nvPr/>
        </p:nvSpPr>
        <p:spPr>
          <a:xfrm>
            <a:off x="5521198" y="5214982"/>
            <a:ext cx="172085" cy="172316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27285" y="5457463"/>
            <a:ext cx="955040" cy="300264"/>
          </a:xfrm>
          <a:prstGeom prst="rect">
            <a:avLst/>
          </a:prstGeom>
          <a:noFill/>
        </p:spPr>
        <p:txBody>
          <a:bodyPr wrap="square">
            <a:normAutofit fontScale="90000"/>
          </a:bodyPr>
          <a:lstStyle/>
          <a:p>
            <a:pPr algn="ctr"/>
            <a:r>
              <a:rPr lang="id-ID" sz="1465">
                <a:solidFill>
                  <a:schemeClr val="tx1"/>
                </a:solidFill>
                <a:latin typeface="微软雅黑"/>
                <a:ea typeface="微软雅黑"/>
              </a:rPr>
              <a:t>2015</a:t>
            </a:r>
          </a:p>
        </p:txBody>
      </p:sp>
      <p:cxnSp>
        <p:nvCxnSpPr>
          <p:cNvPr id="7" name="Straight Connector 6"/>
          <p:cNvCxnSpPr>
            <a:endCxn id="15" idx="0"/>
          </p:cNvCxnSpPr>
          <p:nvPr/>
        </p:nvCxnSpPr>
        <p:spPr>
          <a:xfrm>
            <a:off x="1309565" y="4459679"/>
            <a:ext cx="0" cy="7553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</p:cxnSp>
      <p:sp>
        <p:nvSpPr>
          <p:cNvPr id="15" name="Oval 14"/>
          <p:cNvSpPr/>
          <p:nvPr/>
        </p:nvSpPr>
        <p:spPr>
          <a:xfrm>
            <a:off x="1223287" y="5214982"/>
            <a:ext cx="172316" cy="172316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1706" y="5454883"/>
            <a:ext cx="955479" cy="300264"/>
          </a:xfrm>
          <a:prstGeom prst="rect">
            <a:avLst/>
          </a:prstGeom>
          <a:noFill/>
        </p:spPr>
        <p:txBody>
          <a:bodyPr wrap="square">
            <a:normAutofit fontScale="90000" lnSpcReduction="10000"/>
          </a:bodyPr>
          <a:lstStyle/>
          <a:p>
            <a:pPr algn="ctr"/>
            <a:r>
              <a:rPr lang="en-US" sz="1465">
                <a:solidFill>
                  <a:schemeClr val="tx1"/>
                </a:solidFill>
                <a:latin typeface="微软雅黑"/>
                <a:ea typeface="微软雅黑"/>
              </a:rPr>
              <a:t>1990</a:t>
            </a:r>
          </a:p>
        </p:txBody>
      </p:sp>
      <p:cxnSp>
        <p:nvCxnSpPr>
          <p:cNvPr id="11" name="Straight Connector 10"/>
          <p:cNvCxnSpPr>
            <a:stCxn id="34" idx="2"/>
          </p:cNvCxnSpPr>
          <p:nvPr/>
        </p:nvCxnSpPr>
        <p:spPr>
          <a:xfrm flipH="1">
            <a:off x="2379707" y="4319151"/>
            <a:ext cx="3810" cy="92075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</p:cxnSp>
      <p:sp>
        <p:nvSpPr>
          <p:cNvPr id="16" name="Oval 15"/>
          <p:cNvSpPr/>
          <p:nvPr/>
        </p:nvSpPr>
        <p:spPr>
          <a:xfrm>
            <a:off x="2297938" y="5214982"/>
            <a:ext cx="172085" cy="172316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5930" y="5457423"/>
            <a:ext cx="955040" cy="300264"/>
          </a:xfrm>
          <a:prstGeom prst="rect">
            <a:avLst/>
          </a:prstGeom>
          <a:noFill/>
        </p:spPr>
        <p:txBody>
          <a:bodyPr wrap="square">
            <a:normAutofit fontScale="90000" lnSpcReduction="10000"/>
          </a:bodyPr>
          <a:lstStyle/>
          <a:p>
            <a:pPr algn="ctr"/>
            <a:r>
              <a:rPr lang="en-US" sz="1465">
                <a:solidFill>
                  <a:schemeClr val="tx1"/>
                </a:solidFill>
                <a:latin typeface="微软雅黑"/>
                <a:ea typeface="微软雅黑"/>
              </a:rPr>
              <a:t>2003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3458859" y="4149091"/>
            <a:ext cx="0" cy="106616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</p:cxnSp>
      <p:sp>
        <p:nvSpPr>
          <p:cNvPr id="17" name="Oval 16"/>
          <p:cNvSpPr/>
          <p:nvPr/>
        </p:nvSpPr>
        <p:spPr>
          <a:xfrm>
            <a:off x="3372358" y="5214982"/>
            <a:ext cx="172085" cy="172316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79715" y="5457463"/>
            <a:ext cx="955040" cy="300264"/>
          </a:xfrm>
          <a:prstGeom prst="rect">
            <a:avLst/>
          </a:prstGeom>
          <a:noFill/>
        </p:spPr>
        <p:txBody>
          <a:bodyPr wrap="square">
            <a:normAutofit fontScale="90000" lnSpcReduction="10000"/>
          </a:bodyPr>
          <a:lstStyle/>
          <a:p>
            <a:pPr algn="ctr"/>
            <a:r>
              <a:rPr lang="en-US" sz="1465">
                <a:solidFill>
                  <a:schemeClr val="tx1"/>
                </a:solidFill>
                <a:latin typeface="微软雅黑"/>
                <a:ea typeface="微软雅黑"/>
              </a:rPr>
              <a:t>2006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551346" y="4076393"/>
            <a:ext cx="0" cy="12026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</p:cxnSp>
      <p:sp>
        <p:nvSpPr>
          <p:cNvPr id="53" name="Oval 52"/>
          <p:cNvSpPr/>
          <p:nvPr/>
        </p:nvSpPr>
        <p:spPr>
          <a:xfrm>
            <a:off x="4446778" y="5214982"/>
            <a:ext cx="172085" cy="172316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53500" y="5457463"/>
            <a:ext cx="955040" cy="300264"/>
          </a:xfrm>
          <a:prstGeom prst="rect">
            <a:avLst/>
          </a:prstGeom>
          <a:noFill/>
        </p:spPr>
        <p:txBody>
          <a:bodyPr wrap="square">
            <a:normAutofit fontScale="90000" lnSpcReduction="10000"/>
          </a:bodyPr>
          <a:lstStyle/>
          <a:p>
            <a:pPr algn="ctr"/>
            <a:r>
              <a:rPr lang="id-ID" sz="1465">
                <a:solidFill>
                  <a:schemeClr val="tx1"/>
                </a:solidFill>
                <a:latin typeface="微软雅黑"/>
                <a:ea typeface="微软雅黑"/>
              </a:rPr>
              <a:t>20</a:t>
            </a:r>
            <a:r>
              <a:rPr lang="en-US" sz="1465">
                <a:solidFill>
                  <a:schemeClr val="tx1"/>
                </a:solidFill>
                <a:latin typeface="微软雅黑"/>
                <a:ea typeface="微软雅黑"/>
              </a:rPr>
              <a:t>07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01395" y="2833370"/>
            <a:ext cx="718185" cy="453390"/>
          </a:xfrm>
          <a:prstGeom prst="rect">
            <a:avLst/>
          </a:prstGeom>
          <a:noFill/>
        </p:spPr>
        <p:txBody>
          <a:bodyPr wrap="square" bIns="0" anchor="b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唐顺兴成立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V="1">
            <a:off x="992255" y="2971830"/>
            <a:ext cx="0" cy="147507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</p:cxnSp>
      <p:sp>
        <p:nvSpPr>
          <p:cNvPr id="61" name="TextBox 60"/>
          <p:cNvSpPr txBox="1"/>
          <p:nvPr/>
        </p:nvSpPr>
        <p:spPr>
          <a:xfrm>
            <a:off x="2000250" y="2708910"/>
            <a:ext cx="852805" cy="659765"/>
          </a:xfrm>
          <a:prstGeom prst="rect">
            <a:avLst/>
          </a:prstGeom>
          <a:noFill/>
        </p:spPr>
        <p:txBody>
          <a:bodyPr wrap="square" bIns="0" anchor="b" anchorCtr="0"/>
          <a:lstStyle/>
          <a:p>
            <a:pPr>
              <a:lnSpc>
                <a:spcPct val="120000"/>
              </a:lnSpc>
            </a:pP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广东省农业龙头企业</a:t>
            </a: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2000237" y="2846735"/>
            <a:ext cx="0" cy="147507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</p:cxnSp>
      <p:sp>
        <p:nvSpPr>
          <p:cNvPr id="66" name="TextBox 65"/>
          <p:cNvSpPr txBox="1"/>
          <p:nvPr/>
        </p:nvSpPr>
        <p:spPr>
          <a:xfrm>
            <a:off x="3051175" y="2637155"/>
            <a:ext cx="948055" cy="857250"/>
          </a:xfrm>
          <a:prstGeom prst="rect">
            <a:avLst/>
          </a:prstGeom>
          <a:noFill/>
        </p:spPr>
        <p:txBody>
          <a:bodyPr wrap="square" bIns="0" anchor="b" anchorCtr="0"/>
          <a:lstStyle/>
          <a:p>
            <a:pPr>
              <a:lnSpc>
                <a:spcPct val="120000"/>
              </a:lnSpc>
            </a:pP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全国农产品加工出口示范企业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 flipV="1">
            <a:off x="3008567" y="2816225"/>
            <a:ext cx="7620" cy="136842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</p:cxnSp>
      <p:sp>
        <p:nvSpPr>
          <p:cNvPr id="71" name="TextBox 70"/>
          <p:cNvSpPr txBox="1"/>
          <p:nvPr/>
        </p:nvSpPr>
        <p:spPr>
          <a:xfrm>
            <a:off x="4100195" y="2493010"/>
            <a:ext cx="908050" cy="710565"/>
          </a:xfrm>
          <a:prstGeom prst="rect">
            <a:avLst/>
          </a:prstGeom>
          <a:noFill/>
        </p:spPr>
        <p:txBody>
          <a:bodyPr wrap="square" bIns="0" anchor="b" anchorCtr="0"/>
          <a:lstStyle/>
          <a:p>
            <a:pPr>
              <a:lnSpc>
                <a:spcPct val="120000"/>
              </a:lnSpc>
            </a:pP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香港成立唐顺兴餐饮集团</a:t>
            </a:r>
          </a:p>
        </p:txBody>
      </p:sp>
      <p:cxnSp>
        <p:nvCxnSpPr>
          <p:cNvPr id="72" name="Straight Connector 71"/>
          <p:cNvCxnSpPr/>
          <p:nvPr/>
        </p:nvCxnSpPr>
        <p:spPr>
          <a:xfrm flipH="1" flipV="1">
            <a:off x="4075821" y="2681605"/>
            <a:ext cx="1905" cy="137604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</p:cxnSp>
      <p:cxnSp>
        <p:nvCxnSpPr>
          <p:cNvPr id="77" name="Straight Connector 54"/>
          <p:cNvCxnSpPr/>
          <p:nvPr/>
        </p:nvCxnSpPr>
        <p:spPr>
          <a:xfrm flipV="1">
            <a:off x="5096213" y="2564465"/>
            <a:ext cx="0" cy="134429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</p:cxnSp>
      <p:sp>
        <p:nvSpPr>
          <p:cNvPr id="22" name="TextBox 70"/>
          <p:cNvSpPr txBox="1"/>
          <p:nvPr/>
        </p:nvSpPr>
        <p:spPr>
          <a:xfrm>
            <a:off x="5151755" y="2421255"/>
            <a:ext cx="864870" cy="809625"/>
          </a:xfrm>
          <a:prstGeom prst="rect">
            <a:avLst/>
          </a:prstGeom>
          <a:noFill/>
        </p:spPr>
        <p:txBody>
          <a:bodyPr wrap="square" bIns="0" anchor="b" anchorCtr="0"/>
          <a:lstStyle/>
          <a:p>
            <a:pPr>
              <a:lnSpc>
                <a:spcPct val="120000"/>
              </a:lnSpc>
            </a:pP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投资</a:t>
            </a:r>
            <a:r>
              <a:rPr lang="en-US" sz="1100" b="1" spc="300">
                <a:solidFill>
                  <a:schemeClr val="tx1"/>
                </a:solidFill>
                <a:latin typeface="微软雅黑"/>
                <a:ea typeface="微软雅黑"/>
              </a:rPr>
              <a:t>1</a:t>
            </a: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亿元兴建顺安牧场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6198530" y="5457463"/>
            <a:ext cx="955040" cy="300264"/>
          </a:xfrm>
          <a:prstGeom prst="rect">
            <a:avLst/>
          </a:prstGeom>
          <a:noFill/>
        </p:spPr>
        <p:txBody>
          <a:bodyPr wrap="square">
            <a:normAutofit fontScale="90000" lnSpcReduction="10000"/>
          </a:bodyPr>
          <a:lstStyle/>
          <a:p>
            <a:pPr algn="ctr"/>
            <a:r>
              <a:rPr lang="id-ID" sz="1465">
                <a:solidFill>
                  <a:schemeClr val="tx1"/>
                </a:solidFill>
                <a:latin typeface="微软雅黑"/>
                <a:ea typeface="微软雅黑"/>
              </a:rPr>
              <a:t>201</a:t>
            </a:r>
            <a:r>
              <a:rPr lang="en-US" sz="1465">
                <a:solidFill>
                  <a:schemeClr val="tx1"/>
                </a:solidFill>
                <a:latin typeface="微软雅黑"/>
                <a:ea typeface="微软雅黑"/>
              </a:rPr>
              <a:t>9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7274855" y="5457463"/>
            <a:ext cx="955040" cy="300264"/>
          </a:xfrm>
          <a:prstGeom prst="rect">
            <a:avLst/>
          </a:prstGeom>
          <a:noFill/>
        </p:spPr>
        <p:txBody>
          <a:bodyPr wrap="square">
            <a:normAutofit fontScale="90000" lnSpcReduction="10000"/>
          </a:bodyPr>
          <a:lstStyle/>
          <a:p>
            <a:pPr algn="ctr"/>
            <a:r>
              <a:rPr lang="id-ID" sz="1465">
                <a:solidFill>
                  <a:schemeClr val="tx1"/>
                </a:solidFill>
                <a:latin typeface="微软雅黑"/>
                <a:ea typeface="微软雅黑"/>
              </a:rPr>
              <a:t>20</a:t>
            </a:r>
            <a:r>
              <a:rPr lang="en-US" sz="1465">
                <a:solidFill>
                  <a:schemeClr val="tx1"/>
                </a:solidFill>
                <a:latin typeface="微软雅黑"/>
                <a:ea typeface="微软雅黑"/>
              </a:rPr>
              <a:t>20</a:t>
            </a:r>
          </a:p>
        </p:txBody>
      </p:sp>
      <p:sp>
        <p:nvSpPr>
          <p:cNvPr id="32" name="TextBox 1"/>
          <p:cNvSpPr txBox="1"/>
          <p:nvPr/>
        </p:nvSpPr>
        <p:spPr>
          <a:xfrm>
            <a:off x="8337845" y="5457463"/>
            <a:ext cx="955040" cy="300264"/>
          </a:xfrm>
          <a:prstGeom prst="rect">
            <a:avLst/>
          </a:prstGeom>
          <a:noFill/>
        </p:spPr>
        <p:txBody>
          <a:bodyPr wrap="square">
            <a:normAutofit fontScale="90000" lnSpcReduction="10000"/>
          </a:bodyPr>
          <a:lstStyle/>
          <a:p>
            <a:pPr algn="ctr"/>
            <a:r>
              <a:rPr lang="id-ID" sz="1465">
                <a:solidFill>
                  <a:schemeClr val="tx1"/>
                </a:solidFill>
                <a:latin typeface="微软雅黑"/>
                <a:ea typeface="微软雅黑"/>
              </a:rPr>
              <a:t>20</a:t>
            </a:r>
            <a:r>
              <a:rPr lang="en-US" sz="1465">
                <a:solidFill>
                  <a:schemeClr val="tx1"/>
                </a:solidFill>
                <a:latin typeface="微软雅黑"/>
                <a:ea typeface="微软雅黑"/>
              </a:rPr>
              <a:t>23</a:t>
            </a:r>
          </a:p>
        </p:txBody>
      </p:sp>
      <p:sp>
        <p:nvSpPr>
          <p:cNvPr id="33" name="Rounded Rectangle 20"/>
          <p:cNvSpPr/>
          <p:nvPr/>
        </p:nvSpPr>
        <p:spPr>
          <a:xfrm>
            <a:off x="2941955" y="4057650"/>
            <a:ext cx="988695" cy="134620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34" name="Rounded Rectangle 20"/>
          <p:cNvSpPr/>
          <p:nvPr/>
        </p:nvSpPr>
        <p:spPr>
          <a:xfrm>
            <a:off x="1889125" y="4184650"/>
            <a:ext cx="988695" cy="134620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35" name="Rounded Rectangle 20"/>
          <p:cNvSpPr/>
          <p:nvPr/>
        </p:nvSpPr>
        <p:spPr>
          <a:xfrm>
            <a:off x="3994785" y="3943350"/>
            <a:ext cx="988695" cy="134620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36" name="Rounded Rectangle 20"/>
          <p:cNvSpPr/>
          <p:nvPr/>
        </p:nvSpPr>
        <p:spPr>
          <a:xfrm>
            <a:off x="5047615" y="3808730"/>
            <a:ext cx="988695" cy="134620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37" name="Rounded Rectangle 20"/>
          <p:cNvSpPr/>
          <p:nvPr/>
        </p:nvSpPr>
        <p:spPr>
          <a:xfrm>
            <a:off x="6100445" y="3696970"/>
            <a:ext cx="988695" cy="134620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cxnSp>
        <p:nvCxnSpPr>
          <p:cNvPr id="40" name="Straight Connector 8"/>
          <p:cNvCxnSpPr/>
          <p:nvPr/>
        </p:nvCxnSpPr>
        <p:spPr>
          <a:xfrm>
            <a:off x="6677651" y="3831291"/>
            <a:ext cx="0" cy="140897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</p:cxnSp>
      <p:cxnSp>
        <p:nvCxnSpPr>
          <p:cNvPr id="41" name="Straight Connector 8"/>
          <p:cNvCxnSpPr/>
          <p:nvPr/>
        </p:nvCxnSpPr>
        <p:spPr>
          <a:xfrm flipH="1">
            <a:off x="7755881" y="3645236"/>
            <a:ext cx="5715" cy="159512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</p:cxnSp>
      <p:cxnSp>
        <p:nvCxnSpPr>
          <p:cNvPr id="42" name="Straight Connector 8"/>
          <p:cNvCxnSpPr/>
          <p:nvPr/>
        </p:nvCxnSpPr>
        <p:spPr>
          <a:xfrm flipH="1">
            <a:off x="8830301" y="3501091"/>
            <a:ext cx="11430" cy="173926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</p:cxnSp>
      <p:sp>
        <p:nvSpPr>
          <p:cNvPr id="44" name="TextBox 70"/>
          <p:cNvSpPr txBox="1"/>
          <p:nvPr/>
        </p:nvSpPr>
        <p:spPr>
          <a:xfrm>
            <a:off x="6266180" y="2292350"/>
            <a:ext cx="971550" cy="809625"/>
          </a:xfrm>
          <a:prstGeom prst="rect">
            <a:avLst/>
          </a:prstGeom>
          <a:noFill/>
        </p:spPr>
        <p:txBody>
          <a:bodyPr wrap="square" bIns="0" anchor="b" anchorCtr="0"/>
          <a:lstStyle/>
          <a:p>
            <a:pPr>
              <a:lnSpc>
                <a:spcPct val="120000"/>
              </a:lnSpc>
            </a:pP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国家级畜禽养殖标准化示范场</a:t>
            </a:r>
          </a:p>
        </p:txBody>
      </p:sp>
      <p:sp>
        <p:nvSpPr>
          <p:cNvPr id="46" name="TextBox 70"/>
          <p:cNvSpPr txBox="1"/>
          <p:nvPr/>
        </p:nvSpPr>
        <p:spPr>
          <a:xfrm>
            <a:off x="7329170" y="2275205"/>
            <a:ext cx="987425" cy="955675"/>
          </a:xfrm>
          <a:prstGeom prst="rect">
            <a:avLst/>
          </a:prstGeom>
          <a:noFill/>
        </p:spPr>
        <p:txBody>
          <a:bodyPr wrap="square" bIns="0" anchor="b" anchorCtr="0"/>
          <a:lstStyle/>
          <a:p>
            <a:pPr>
              <a:lnSpc>
                <a:spcPct val="120000"/>
              </a:lnSpc>
            </a:pP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投资</a:t>
            </a:r>
            <a:r>
              <a:rPr lang="en-US" sz="1100" b="1" spc="300">
                <a:solidFill>
                  <a:schemeClr val="tx1"/>
                </a:solidFill>
                <a:latin typeface="微软雅黑"/>
                <a:ea typeface="微软雅黑"/>
              </a:rPr>
              <a:t>5</a:t>
            </a: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亿元兴建河南南乐禽肉加工产业园</a:t>
            </a:r>
          </a:p>
        </p:txBody>
      </p:sp>
      <p:sp>
        <p:nvSpPr>
          <p:cNvPr id="48" name="TextBox 70"/>
          <p:cNvSpPr txBox="1"/>
          <p:nvPr/>
        </p:nvSpPr>
        <p:spPr>
          <a:xfrm>
            <a:off x="8382635" y="2060575"/>
            <a:ext cx="864870" cy="809625"/>
          </a:xfrm>
          <a:prstGeom prst="rect">
            <a:avLst/>
          </a:prstGeom>
          <a:noFill/>
        </p:spPr>
        <p:txBody>
          <a:bodyPr wrap="square" bIns="0" anchor="b" anchorCtr="0"/>
          <a:lstStyle/>
          <a:p>
            <a:pPr>
              <a:lnSpc>
                <a:spcPct val="120000"/>
              </a:lnSpc>
            </a:pPr>
            <a:r>
              <a:rPr lang="zh-CN" sz="1100" b="1" spc="300">
                <a:solidFill>
                  <a:schemeClr val="tx1"/>
                </a:solidFill>
                <a:latin typeface="微软雅黑"/>
                <a:ea typeface="微软雅黑"/>
              </a:rPr>
              <a:t>胡润中国预制菜百强企业</a:t>
            </a:r>
          </a:p>
        </p:txBody>
      </p:sp>
      <p:cxnSp>
        <p:nvCxnSpPr>
          <p:cNvPr id="45" name="Straight Connector 54"/>
          <p:cNvCxnSpPr/>
          <p:nvPr/>
        </p:nvCxnSpPr>
        <p:spPr>
          <a:xfrm flipV="1">
            <a:off x="7285058" y="2340310"/>
            <a:ext cx="0" cy="134429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</p:cxnSp>
      <p:cxnSp>
        <p:nvCxnSpPr>
          <p:cNvPr id="47" name="Straight Connector 54"/>
          <p:cNvCxnSpPr/>
          <p:nvPr/>
        </p:nvCxnSpPr>
        <p:spPr>
          <a:xfrm flipV="1">
            <a:off x="8327093" y="2180290"/>
            <a:ext cx="0" cy="134429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olid"/>
          </a:ln>
        </p:spPr>
      </p:cxnSp>
      <p:sp>
        <p:nvSpPr>
          <p:cNvPr id="38" name="Rounded Rectangle 20"/>
          <p:cNvSpPr/>
          <p:nvPr/>
        </p:nvSpPr>
        <p:spPr>
          <a:xfrm>
            <a:off x="7153275" y="3573145"/>
            <a:ext cx="988695" cy="134620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39" name="Rounded Rectangle 20"/>
          <p:cNvSpPr/>
          <p:nvPr/>
        </p:nvSpPr>
        <p:spPr>
          <a:xfrm>
            <a:off x="8206105" y="3429000"/>
            <a:ext cx="988695" cy="134620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6" name="Oval 18"/>
          <p:cNvSpPr/>
          <p:nvPr/>
        </p:nvSpPr>
        <p:spPr>
          <a:xfrm>
            <a:off x="6595618" y="5214982"/>
            <a:ext cx="172085" cy="172316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29" name="Oval 18"/>
          <p:cNvSpPr/>
          <p:nvPr/>
        </p:nvSpPr>
        <p:spPr>
          <a:xfrm>
            <a:off x="7670038" y="5214982"/>
            <a:ext cx="172085" cy="172316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31" name="Oval 18"/>
          <p:cNvSpPr/>
          <p:nvPr/>
        </p:nvSpPr>
        <p:spPr>
          <a:xfrm>
            <a:off x="8744458" y="5214982"/>
            <a:ext cx="172085" cy="172316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88255" y="2004060"/>
            <a:ext cx="3302000" cy="914400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 algn="l">
              <a:lnSpc>
                <a:spcPts val="1700"/>
              </a:lnSpc>
            </a:pPr>
            <a:endParaRPr lang="zh-CN" sz="1400" b="1">
              <a:latin typeface="微软雅黑"/>
              <a:ea typeface="微软雅黑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36295" y="4324985"/>
            <a:ext cx="988695" cy="134620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txBody>
          <a:bodyPr anchor="ctr"/>
          <a:lstStyle/>
          <a:p>
            <a:pPr algn="ctr"/>
            <a:endParaRPr lang="id-ID" sz="1465">
              <a:solidFill>
                <a:schemeClr val="lt1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2520" y="476672"/>
            <a:ext cx="3888432" cy="1080120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Concept and spirit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latin typeface="Calibri"/>
                <a:ea typeface="微软雅黑"/>
              </a:rPr>
              <a:t>理念与精神</a:t>
            </a:r>
          </a:p>
        </p:txBody>
      </p:sp>
      <p:sp>
        <p:nvSpPr>
          <p:cNvPr id="13" name="矩形 12"/>
          <p:cNvSpPr/>
          <p:nvPr/>
        </p:nvSpPr>
        <p:spPr>
          <a:xfrm>
            <a:off x="627892" y="3933056"/>
            <a:ext cx="1075492" cy="560692"/>
          </a:xfrm>
          <a:prstGeom prst="rect">
            <a:avLst/>
          </a:prstGeom>
          <a:solidFill>
            <a:srgbClr val="009900"/>
          </a:solidFill>
          <a:ln w="6350">
            <a:solidFill>
              <a:schemeClr val="bg1"/>
            </a:solidFill>
            <a:prstDash val="solid"/>
          </a:ln>
        </p:spPr>
        <p:txBody>
          <a:bodyPr anchor="ctr"/>
          <a:lstStyle/>
          <a:p>
            <a:pPr algn="ctr"/>
            <a:endParaRPr lang="zh-CN" sz="1600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794534" y="3933056"/>
            <a:ext cx="1075492" cy="560692"/>
          </a:xfrm>
          <a:prstGeom prst="rect">
            <a:avLst/>
          </a:prstGeom>
          <a:solidFill>
            <a:srgbClr val="009900"/>
          </a:solidFill>
          <a:ln w="6350">
            <a:solidFill>
              <a:schemeClr val="bg1"/>
            </a:solidFill>
            <a:prstDash val="solid"/>
          </a:ln>
        </p:spPr>
        <p:txBody>
          <a:bodyPr anchor="ctr"/>
          <a:lstStyle/>
          <a:p>
            <a:pPr algn="ctr"/>
            <a:endParaRPr lang="zh-CN" sz="1600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936776" y="3933056"/>
            <a:ext cx="1075492" cy="560692"/>
          </a:xfrm>
          <a:prstGeom prst="rect">
            <a:avLst/>
          </a:prstGeom>
          <a:solidFill>
            <a:srgbClr val="009900"/>
          </a:solidFill>
          <a:ln w="6350">
            <a:solidFill>
              <a:schemeClr val="bg1"/>
            </a:solidFill>
            <a:prstDash val="solid"/>
          </a:ln>
        </p:spPr>
        <p:txBody>
          <a:bodyPr anchor="ctr"/>
          <a:lstStyle/>
          <a:p>
            <a:pPr algn="ctr"/>
            <a:endParaRPr lang="zh-CN" sz="1600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32520" y="2845385"/>
            <a:ext cx="3528392" cy="110680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100" spc="300">
                <a:latin typeface="微软雅黑"/>
                <a:ea typeface="微软雅黑"/>
              </a:rPr>
              <a:t>唐顺兴公司秉承“万物遵自然，众生享健康”的绿色发展理念，以为消费者提供「安全、新鲜、美味」的食品为己任，诚邀海内外客商携手合作，共创美好明天！</a:t>
            </a:r>
          </a:p>
        </p:txBody>
      </p:sp>
      <p:grpSp>
        <p:nvGrpSpPr>
          <p:cNvPr id="17" name="组合 16"/>
          <p:cNvGrpSpPr/>
          <p:nvPr/>
        </p:nvGrpSpPr>
        <p:grpSpPr>
          <a:xfrm rot="18980276">
            <a:off x="1110811" y="4081683"/>
            <a:ext cx="238684" cy="132449"/>
            <a:chOff x="1928664" y="4149080"/>
            <a:chExt cx="391283" cy="217128"/>
          </a:xfrm>
        </p:grpSpPr>
        <p:sp>
          <p:nvSpPr>
            <p:cNvPr id="15" name="矩形 14"/>
            <p:cNvSpPr/>
            <p:nvPr/>
          </p:nvSpPr>
          <p:spPr>
            <a:xfrm>
              <a:off x="1928664" y="4149080"/>
              <a:ext cx="45719" cy="216024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sz="1600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rot="5400000" flipH="1">
              <a:off x="2108455" y="4154717"/>
              <a:ext cx="54559" cy="368424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sz="1600">
                <a:solidFill>
                  <a:schemeClr val="lt1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068052" y="4178965"/>
            <a:ext cx="576064" cy="175473"/>
          </a:xfrm>
          <a:prstGeom prst="rect">
            <a:avLst/>
          </a:prstGeom>
        </p:spPr>
        <p:txBody>
          <a:bodyPr vert="horz" wrap="square" lIns="91440" tIns="45720" rIns="91440" bIns="45720" anchor="t">
            <a:normAutofit fontScale="25000" lnSpcReduction="20000"/>
          </a:bodyPr>
          <a:lstStyle/>
          <a:p>
            <a:pPr algn="l">
              <a:lnSpc>
                <a:spcPts val="1700"/>
              </a:lnSpc>
            </a:pPr>
            <a:endParaRPr lang="zh-CN" sz="1600">
              <a:latin typeface="微软雅黑"/>
              <a:ea typeface="微软雅黑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3737" y="4047300"/>
            <a:ext cx="711383" cy="432048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l">
              <a:lnSpc>
                <a:spcPts val="1700"/>
              </a:lnSpc>
            </a:pPr>
            <a:r>
              <a:rPr lang="zh-CN" sz="1600" spc="3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/>
                <a:ea typeface="微软雅黑"/>
              </a:rPr>
              <a:t>安全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019255" y="4047300"/>
            <a:ext cx="711383" cy="432048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l">
              <a:lnSpc>
                <a:spcPts val="1700"/>
              </a:lnSpc>
            </a:pPr>
            <a:r>
              <a:rPr lang="zh-CN" sz="1600" spc="3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/>
                <a:ea typeface="微软雅黑"/>
              </a:rPr>
              <a:t>新鲜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084861" y="4047300"/>
            <a:ext cx="711383" cy="432048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algn="l">
              <a:lnSpc>
                <a:spcPts val="1700"/>
              </a:lnSpc>
            </a:pPr>
            <a:r>
              <a:rPr lang="zh-CN" sz="1600" spc="3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/>
                <a:ea typeface="微软雅黑"/>
              </a:rPr>
              <a:t>美味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493662" y="908720"/>
            <a:ext cx="5412338" cy="5037339"/>
            <a:chOff x="4376936" y="1268760"/>
            <a:chExt cx="5412338" cy="5037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8770" r="10477"/>
            <a:stretch/>
          </p:blipFill>
          <p:spPr>
            <a:xfrm>
              <a:off x="4376936" y="1268760"/>
              <a:ext cx="5412338" cy="503733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241032" y="2334591"/>
              <a:ext cx="79208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sz="1100">
                  <a:solidFill>
                    <a:schemeClr val="tx1"/>
                  </a:solidFill>
                  <a:latin typeface="微软雅黑"/>
                  <a:ea typeface="微软雅黑"/>
                </a:rPr>
                <a:t>质量优先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126678" y="2257820"/>
              <a:ext cx="792088" cy="163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sz="1100">
                  <a:solidFill>
                    <a:schemeClr val="tx1"/>
                  </a:solidFill>
                  <a:latin typeface="微软雅黑"/>
                  <a:ea typeface="微软雅黑"/>
                </a:rPr>
                <a:t>顾客为根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5120831" y="5219674"/>
              <a:ext cx="792088" cy="163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sz="1100">
                  <a:solidFill>
                    <a:schemeClr val="tx1"/>
                  </a:solidFill>
                  <a:latin typeface="微软雅黑"/>
                  <a:ea typeface="微软雅黑"/>
                </a:rPr>
                <a:t>锐意创新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6537176" y="5872509"/>
              <a:ext cx="792088" cy="163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sz="1100">
                  <a:solidFill>
                    <a:schemeClr val="tx1"/>
                  </a:solidFill>
                  <a:latin typeface="微软雅黑"/>
                  <a:ea typeface="微软雅黑"/>
                </a:rPr>
                <a:t>以人为本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121352" y="5440461"/>
              <a:ext cx="792088" cy="163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sz="1100">
                  <a:solidFill>
                    <a:schemeClr val="tx1"/>
                  </a:solidFill>
                  <a:latin typeface="微软雅黑"/>
                  <a:ea typeface="微软雅黑"/>
                </a:rPr>
                <a:t>诚信守法</a:t>
              </a:r>
            </a:p>
          </p:txBody>
        </p:sp>
      </p:grpSp>
      <p:sp>
        <p:nvSpPr>
          <p:cNvPr id="27" name="右箭头 26"/>
          <p:cNvSpPr/>
          <p:nvPr/>
        </p:nvSpPr>
        <p:spPr>
          <a:xfrm>
            <a:off x="560512" y="1988840"/>
            <a:ext cx="4248472" cy="3456384"/>
          </a:xfrm>
          <a:prstGeom prst="rightArrow">
            <a:avLst>
              <a:gd name="adj1" fmla="val 59238"/>
              <a:gd name="adj2" fmla="val 39502"/>
            </a:avLst>
          </a:prstGeom>
          <a:noFill/>
          <a:ln w="25400">
            <a:solidFill>
              <a:srgbClr val="2EA24C"/>
            </a:solidFill>
            <a:prstDash val="sysDot"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9"/>
          <p:cNvSpPr>
            <a:spLocks noChangeArrowheads="1"/>
          </p:cNvSpPr>
          <p:nvPr/>
        </p:nvSpPr>
        <p:spPr>
          <a:xfrm>
            <a:off x="152400" y="152400"/>
            <a:ext cx="990600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>
            <a:spAutoFit/>
          </a:bodyPr>
          <a:lstStyle/>
          <a:p>
            <a:endParaRPr lang="zh-CN"/>
          </a:p>
        </p:txBody>
      </p:sp>
      <p:sp>
        <p:nvSpPr>
          <p:cNvPr id="39" name="矩形 38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50" t="5139" r="3867" b="5500"/>
          <a:stretch/>
        </p:blipFill>
        <p:spPr>
          <a:xfrm>
            <a:off x="1208584" y="620688"/>
            <a:ext cx="7776864" cy="5718042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302618" y="260648"/>
            <a:ext cx="3888432" cy="1080120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Corporate Organization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latin typeface="Calibri"/>
                <a:ea typeface="微软雅黑"/>
              </a:rPr>
              <a:t>组织架构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064568" y="980728"/>
            <a:ext cx="7964711" cy="3816424"/>
            <a:chOff x="1064568" y="980728"/>
            <a:chExt cx="7964711" cy="3816424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568" y="980728"/>
              <a:ext cx="7964711" cy="3816424"/>
              <a:chOff x="1064568" y="980728"/>
              <a:chExt cx="7964711" cy="381642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rcRect l="15108" t="20599" r="15108" b="31099"/>
              <a:stretch/>
            </p:blipFill>
            <p:spPr>
              <a:xfrm>
                <a:off x="1064568" y="980728"/>
                <a:ext cx="7964711" cy="3816424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3800872" y="2780928"/>
                <a:ext cx="266429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sz="2000">
                    <a:solidFill>
                      <a:srgbClr val="009900"/>
                    </a:solidFill>
                    <a:latin typeface="微软雅黑"/>
                    <a:ea typeface="微软雅黑"/>
                  </a:rPr>
                  <a:t>科学严谨     安全至上</a:t>
                </a:r>
                <a:endParaRPr lang="zh-CN">
                  <a:solidFill>
                    <a:srgbClr val="009900"/>
                  </a:solidFill>
                </a:endParaRPr>
              </a:p>
            </p:txBody>
          </p:sp>
        </p:grpSp>
        <p:cxnSp>
          <p:nvCxnSpPr>
            <p:cNvPr id="13" name="直接箭头连接符 12"/>
            <p:cNvCxnSpPr/>
            <p:nvPr/>
          </p:nvCxnSpPr>
          <p:spPr>
            <a:xfrm flipV="1">
              <a:off x="1496616" y="1916832"/>
              <a:ext cx="720080" cy="576064"/>
            </a:xfrm>
            <a:prstGeom prst="straightConnector1">
              <a:avLst/>
            </a:prstGeom>
            <a:ln w="19050">
              <a:solidFill>
                <a:srgbClr val="339933"/>
              </a:solidFill>
              <a:prstDash val="sysDot"/>
              <a:tailEnd type="arrow"/>
            </a:ln>
          </p:spPr>
        </p:cxnSp>
        <p:grpSp>
          <p:nvGrpSpPr>
            <p:cNvPr id="24" name="组合 23"/>
            <p:cNvGrpSpPr/>
            <p:nvPr/>
          </p:nvGrpSpPr>
          <p:grpSpPr>
            <a:xfrm>
              <a:off x="3152800" y="1916832"/>
              <a:ext cx="3672408" cy="0"/>
              <a:chOff x="3152800" y="1916832"/>
              <a:chExt cx="3672408" cy="0"/>
            </a:xfrm>
          </p:grpSpPr>
          <p:cxnSp>
            <p:nvCxnSpPr>
              <p:cNvPr id="14" name="直接箭头连接符 13"/>
              <p:cNvCxnSpPr/>
              <p:nvPr/>
            </p:nvCxnSpPr>
            <p:spPr>
              <a:xfrm>
                <a:off x="3152800" y="1916832"/>
                <a:ext cx="216024" cy="0"/>
              </a:xfrm>
              <a:prstGeom prst="straightConnector1">
                <a:avLst/>
              </a:prstGeom>
              <a:ln w="19050">
                <a:solidFill>
                  <a:srgbClr val="339933"/>
                </a:solidFill>
                <a:prstDash val="sysDot"/>
                <a:tailEnd type="arrow"/>
              </a:ln>
            </p:spPr>
          </p:cxnSp>
          <p:cxnSp>
            <p:nvCxnSpPr>
              <p:cNvPr id="16" name="直接箭头连接符 15"/>
              <p:cNvCxnSpPr/>
              <p:nvPr/>
            </p:nvCxnSpPr>
            <p:spPr>
              <a:xfrm>
                <a:off x="4304928" y="1916832"/>
                <a:ext cx="216024" cy="0"/>
              </a:xfrm>
              <a:prstGeom prst="straightConnector1">
                <a:avLst/>
              </a:prstGeom>
              <a:ln w="19050">
                <a:solidFill>
                  <a:srgbClr val="339933"/>
                </a:solidFill>
                <a:prstDash val="sysDot"/>
                <a:tailEnd type="arrow"/>
              </a:ln>
            </p:spPr>
          </p:cxnSp>
          <p:cxnSp>
            <p:nvCxnSpPr>
              <p:cNvPr id="17" name="直接箭头连接符 16"/>
              <p:cNvCxnSpPr/>
              <p:nvPr/>
            </p:nvCxnSpPr>
            <p:spPr>
              <a:xfrm>
                <a:off x="5457056" y="1916832"/>
                <a:ext cx="216024" cy="0"/>
              </a:xfrm>
              <a:prstGeom prst="straightConnector1">
                <a:avLst/>
              </a:prstGeom>
              <a:ln w="19050">
                <a:solidFill>
                  <a:srgbClr val="339933"/>
                </a:solidFill>
                <a:prstDash val="sysDot"/>
                <a:tailEnd type="arrow"/>
              </a:ln>
            </p:spPr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6609184" y="1916832"/>
                <a:ext cx="216024" cy="0"/>
              </a:xfrm>
              <a:prstGeom prst="straightConnector1">
                <a:avLst/>
              </a:prstGeom>
              <a:ln w="19050">
                <a:solidFill>
                  <a:srgbClr val="339933"/>
                </a:solidFill>
                <a:prstDash val="sysDot"/>
                <a:tailEnd type="arrow"/>
              </a:ln>
            </p:spPr>
          </p:cxnSp>
        </p:grpSp>
        <p:cxnSp>
          <p:nvCxnSpPr>
            <p:cNvPr id="19" name="直接箭头连接符 18"/>
            <p:cNvCxnSpPr/>
            <p:nvPr/>
          </p:nvCxnSpPr>
          <p:spPr>
            <a:xfrm>
              <a:off x="7770838" y="1825772"/>
              <a:ext cx="864096" cy="792088"/>
            </a:xfrm>
            <a:prstGeom prst="straightConnector1">
              <a:avLst/>
            </a:prstGeom>
            <a:ln w="19050">
              <a:solidFill>
                <a:srgbClr val="339933"/>
              </a:solidFill>
              <a:prstDash val="sysDot"/>
              <a:tailEnd type="arrow"/>
            </a:ln>
          </p:spPr>
        </p:cxnSp>
        <p:cxnSp>
          <p:nvCxnSpPr>
            <p:cNvPr id="21" name="直接箭头连接符 20"/>
            <p:cNvCxnSpPr/>
            <p:nvPr/>
          </p:nvCxnSpPr>
          <p:spPr>
            <a:xfrm flipH="1">
              <a:off x="7828557" y="3284984"/>
              <a:ext cx="792088" cy="792088"/>
            </a:xfrm>
            <a:prstGeom prst="straightConnector1">
              <a:avLst/>
            </a:prstGeom>
            <a:ln w="19050">
              <a:solidFill>
                <a:srgbClr val="339933"/>
              </a:solidFill>
              <a:prstDash val="sysDot"/>
              <a:tailEnd type="arrow"/>
            </a:ln>
          </p:spPr>
        </p:cxnSp>
        <p:grpSp>
          <p:nvGrpSpPr>
            <p:cNvPr id="25" name="组合 24"/>
            <p:cNvGrpSpPr/>
            <p:nvPr/>
          </p:nvGrpSpPr>
          <p:grpSpPr>
            <a:xfrm rot="10800000">
              <a:off x="3167314" y="4134566"/>
              <a:ext cx="3672408" cy="0"/>
              <a:chOff x="3152800" y="1916832"/>
              <a:chExt cx="3672408" cy="0"/>
            </a:xfrm>
          </p:grpSpPr>
          <p:cxnSp>
            <p:nvCxnSpPr>
              <p:cNvPr id="26" name="直接箭头连接符 25"/>
              <p:cNvCxnSpPr/>
              <p:nvPr/>
            </p:nvCxnSpPr>
            <p:spPr>
              <a:xfrm>
                <a:off x="3152800" y="1916832"/>
                <a:ext cx="216024" cy="0"/>
              </a:xfrm>
              <a:prstGeom prst="straightConnector1">
                <a:avLst/>
              </a:prstGeom>
              <a:ln w="19050">
                <a:solidFill>
                  <a:srgbClr val="339933"/>
                </a:solidFill>
                <a:prstDash val="sysDot"/>
                <a:tailEnd type="arrow"/>
              </a:ln>
            </p:spPr>
          </p:cxnSp>
          <p:cxnSp>
            <p:nvCxnSpPr>
              <p:cNvPr id="27" name="直接箭头连接符 26"/>
              <p:cNvCxnSpPr/>
              <p:nvPr/>
            </p:nvCxnSpPr>
            <p:spPr>
              <a:xfrm>
                <a:off x="4304928" y="1916832"/>
                <a:ext cx="216024" cy="0"/>
              </a:xfrm>
              <a:prstGeom prst="straightConnector1">
                <a:avLst/>
              </a:prstGeom>
              <a:ln w="19050">
                <a:solidFill>
                  <a:srgbClr val="339933"/>
                </a:solidFill>
                <a:prstDash val="sysDot"/>
                <a:tailEnd type="arrow"/>
              </a:ln>
            </p:spPr>
          </p:cxnSp>
          <p:cxnSp>
            <p:nvCxnSpPr>
              <p:cNvPr id="28" name="直接箭头连接符 27"/>
              <p:cNvCxnSpPr/>
              <p:nvPr/>
            </p:nvCxnSpPr>
            <p:spPr>
              <a:xfrm>
                <a:off x="5457056" y="1916832"/>
                <a:ext cx="216024" cy="0"/>
              </a:xfrm>
              <a:prstGeom prst="straightConnector1">
                <a:avLst/>
              </a:prstGeom>
              <a:ln w="19050">
                <a:solidFill>
                  <a:srgbClr val="339933"/>
                </a:solidFill>
                <a:prstDash val="sysDot"/>
                <a:tailEnd type="arrow"/>
              </a:ln>
            </p:spPr>
          </p:cxnSp>
          <p:cxnSp>
            <p:nvCxnSpPr>
              <p:cNvPr id="29" name="直接箭头连接符 28"/>
              <p:cNvCxnSpPr/>
              <p:nvPr/>
            </p:nvCxnSpPr>
            <p:spPr>
              <a:xfrm>
                <a:off x="6609184" y="1916832"/>
                <a:ext cx="216024" cy="0"/>
              </a:xfrm>
              <a:prstGeom prst="straightConnector1">
                <a:avLst/>
              </a:prstGeom>
              <a:ln w="19050">
                <a:solidFill>
                  <a:srgbClr val="339933"/>
                </a:solidFill>
                <a:prstDash val="sysDot"/>
                <a:tailEnd type="arrow"/>
              </a:ln>
            </p:spPr>
          </p:cxnSp>
        </p:grpSp>
      </p:grpSp>
      <p:sp>
        <p:nvSpPr>
          <p:cNvPr id="51" name="矩形 50"/>
          <p:cNvSpPr/>
          <p:nvPr/>
        </p:nvSpPr>
        <p:spPr>
          <a:xfrm rot="10800000">
            <a:off x="491" y="6606983"/>
            <a:ext cx="9905509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40000">
                <a:srgbClr val="92D050"/>
              </a:gs>
              <a:gs pos="100000">
                <a:srgbClr val="0099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lIns="95776" tIns="47887" rIns="95776" bIns="47887" spcCol="0" anchor="ctr"/>
          <a:lstStyle/>
          <a:p>
            <a:pPr algn="ctr"/>
            <a:endParaRPr lang="zh-CN">
              <a:solidFill>
                <a:schemeClr val="lt1"/>
              </a:solidFill>
              <a:latin typeface="微软雅黑"/>
              <a:ea typeface="微软雅黑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2618" y="260648"/>
            <a:ext cx="3888432" cy="1080120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r>
              <a:rPr lang="en-US" sz="2800" b="1">
                <a:solidFill>
                  <a:srgbClr val="008000"/>
                </a:solidFill>
                <a:latin typeface="Calibri"/>
                <a:ea typeface="微软雅黑"/>
              </a:rPr>
              <a:t>Ecological cycle</a:t>
            </a:r>
            <a:endParaRPr lang="zh-CN" sz="2800" b="1">
              <a:solidFill>
                <a:srgbClr val="008000"/>
              </a:solidFill>
              <a:latin typeface="Calibri"/>
              <a:ea typeface="微软雅黑"/>
            </a:endParaRPr>
          </a:p>
          <a:p>
            <a:r>
              <a:rPr lang="zh-CN" sz="2800" b="1" spc="300">
                <a:solidFill>
                  <a:srgbClr val="008000"/>
                </a:solidFill>
                <a:latin typeface="Calibri"/>
                <a:ea typeface="微软雅黑"/>
              </a:rPr>
              <a:t>生态循环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60512" y="4797152"/>
            <a:ext cx="8856984" cy="1584176"/>
          </a:xfrm>
          <a:prstGeom prst="rect">
            <a:avLst/>
          </a:prstGeom>
        </p:spPr>
        <p:txBody>
          <a:bodyPr vert="horz" wrap="square" lIns="91440" tIns="45720" rIns="91440" bIns="45720" anchor="t">
            <a:normAutofit/>
          </a:bodyPr>
          <a:lstStyle/>
          <a:p>
            <a:pPr>
              <a:lnSpc>
                <a:spcPct val="200000"/>
              </a:lnSpc>
            </a:pPr>
            <a:r>
              <a:rPr lang="zh-CN" sz="1800" b="1">
                <a:solidFill>
                  <a:srgbClr val="008000"/>
                </a:solidFill>
                <a:latin typeface="微软雅黑"/>
                <a:ea typeface="微软雅黑"/>
              </a:rPr>
              <a:t>民以食为天</a:t>
            </a:r>
          </a:p>
          <a:p>
            <a:pPr>
              <a:lnSpc>
                <a:spcPct val="150000"/>
              </a:lnSpc>
            </a:pPr>
            <a:r>
              <a:rPr lang="zh-CN" sz="1100">
                <a:latin typeface="微软雅黑"/>
                <a:ea typeface="微软雅黑"/>
              </a:rPr>
              <a:t>唐顺兴人一直以向社会提供安全、优质的食品为己任，对人民的健康负责，从天然的罗浮山养殖地，到精美、健康、无毒害的食品上餐桌，我们都做到了严谨得几乎苛刻的地步，近三十道的品质控制体系确保人民吃的健康，吃的放心。</a:t>
            </a:r>
            <a:endParaRPr lang="zh-CN" sz="1100" b="1">
              <a:latin typeface="微软雅黑"/>
              <a:ea typeface="微软雅黑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179556" y="2463868"/>
            <a:ext cx="1080120" cy="1080120"/>
          </a:xfrm>
          <a:prstGeom prst="ellipse">
            <a:avLst/>
          </a:prstGeom>
          <a:noFill/>
          <a:ln w="19050">
            <a:solidFill>
              <a:srgbClr val="2EA24C"/>
            </a:solidFill>
            <a:prstDash val="sysDot"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2183</Words>
  <Application>Microsoft Office PowerPoint</Application>
  <PresentationFormat>A4 纸张(210x297 毫米)</PresentationFormat>
  <Paragraphs>206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GivenChan</cp:lastModifiedBy>
  <cp:revision>2</cp:revision>
  <dcterms:modified xsi:type="dcterms:W3CDTF">2023-06-06T04:17:20Z</dcterms:modified>
</cp:coreProperties>
</file>